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70" r:id="rId1"/>
  </p:sldMasterIdLst>
  <p:notesMasterIdLst>
    <p:notesMasterId r:id="rId22"/>
  </p:notesMasterIdLst>
  <p:handoutMasterIdLst>
    <p:handoutMasterId r:id="rId23"/>
  </p:handoutMasterIdLst>
  <p:sldIdLst>
    <p:sldId id="350" r:id="rId2"/>
    <p:sldId id="362" r:id="rId3"/>
    <p:sldId id="364" r:id="rId4"/>
    <p:sldId id="357" r:id="rId5"/>
    <p:sldId id="374" r:id="rId6"/>
    <p:sldId id="365" r:id="rId7"/>
    <p:sldId id="344" r:id="rId8"/>
    <p:sldId id="367" r:id="rId9"/>
    <p:sldId id="368" r:id="rId10"/>
    <p:sldId id="370" r:id="rId11"/>
    <p:sldId id="380" r:id="rId12"/>
    <p:sldId id="379" r:id="rId13"/>
    <p:sldId id="385" r:id="rId14"/>
    <p:sldId id="340" r:id="rId15"/>
    <p:sldId id="375" r:id="rId16"/>
    <p:sldId id="376" r:id="rId17"/>
    <p:sldId id="377" r:id="rId18"/>
    <p:sldId id="383" r:id="rId19"/>
    <p:sldId id="386" r:id="rId20"/>
    <p:sldId id="366"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1">
          <p15:clr>
            <a:srgbClr val="A4A3A4"/>
          </p15:clr>
        </p15:guide>
        <p15:guide id="2" pos="2874">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595315-6059-63B0-9BE8-AAFD11894995}" name="Елена Иванченко" initials="ЕИ" userId="7f7d7db965285a96"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Самолетов" initials="С"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06FE"/>
    <a:srgbClr val="BF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Стиль из темы 1 - акцент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Средний стиль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06" autoAdjust="0"/>
    <p:restoredTop sz="79845" autoAdjust="0"/>
  </p:normalViewPr>
  <p:slideViewPr>
    <p:cSldViewPr snapToGrid="0" snapToObjects="1" showGuides="1">
      <p:cViewPr>
        <p:scale>
          <a:sx n="145" d="100"/>
          <a:sy n="145" d="100"/>
        </p:scale>
        <p:origin x="952" y="144"/>
      </p:cViewPr>
      <p:guideLst>
        <p:guide orient="horz" pos="1611"/>
        <p:guide pos="2874"/>
      </p:guideLst>
    </p:cSldViewPr>
  </p:slideViewPr>
  <p:outlineViewPr>
    <p:cViewPr>
      <p:scale>
        <a:sx n="33" d="100"/>
        <a:sy n="33" d="100"/>
      </p:scale>
      <p:origin x="0" y="0"/>
    </p:cViewPr>
  </p:outlineViewPr>
  <p:notesTextViewPr>
    <p:cViewPr>
      <p:scale>
        <a:sx n="100" d="100"/>
        <a:sy n="100" d="100"/>
      </p:scale>
      <p:origin x="0" y="-272"/>
    </p:cViewPr>
  </p:notesTextViewPr>
  <p:sorterViewPr>
    <p:cViewPr>
      <p:scale>
        <a:sx n="66" d="100"/>
        <a:sy n="66" d="100"/>
      </p:scale>
      <p:origin x="0" y="0"/>
    </p:cViewPr>
  </p:sorterViewPr>
  <p:notesViewPr>
    <p:cSldViewPr snapToGrid="0" snapToObjects="1">
      <p:cViewPr varScale="1">
        <p:scale>
          <a:sx n="85" d="100"/>
          <a:sy n="85" d="100"/>
        </p:scale>
        <p:origin x="388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9412975-4CFD-C441-A244-B7FD9A9579C2}" type="datetimeFigureOut">
              <a:rPr lang="en-US" smtClean="0"/>
              <a:pPr/>
              <a:t>12/8/24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D660DC-725D-2A44-9F89-74FE668A9C6B}" type="slidenum">
              <a:rPr lang="en-US" smtClean="0"/>
              <a:pPr/>
              <a:t>‹#›</a:t>
            </a:fld>
            <a:endParaRPr lang="en-US"/>
          </a:p>
        </p:txBody>
      </p:sp>
    </p:spTree>
    <p:extLst>
      <p:ext uri="{BB962C8B-B14F-4D97-AF65-F5344CB8AC3E}">
        <p14:creationId xmlns:p14="http://schemas.microsoft.com/office/powerpoint/2010/main" val="14471254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AFD1C8-470D-774F-8B40-381C3059BD4A}" type="datetimeFigureOut">
              <a:rPr lang="en-US" smtClean="0"/>
              <a:pPr/>
              <a:t>12/8/24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49711C-DB87-6342-8123-FE7E39EB0067}" type="slidenum">
              <a:rPr lang="en-US" smtClean="0"/>
              <a:pPr/>
              <a:t>‹#›</a:t>
            </a:fld>
            <a:endParaRPr lang="en-US"/>
          </a:p>
        </p:txBody>
      </p:sp>
    </p:spTree>
    <p:extLst>
      <p:ext uri="{BB962C8B-B14F-4D97-AF65-F5344CB8AC3E}">
        <p14:creationId xmlns:p14="http://schemas.microsoft.com/office/powerpoint/2010/main" val="41200732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cikit-learn.org/1.5/modules/generated/sklearn.preprocessing.PolynomialFeatures.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b="0" i="0" u="none" strike="noStrike" dirty="0">
              <a:solidFill>
                <a:srgbClr val="262C2D"/>
              </a:solidFill>
              <a:effectLst/>
              <a:latin typeface="Lato" panose="020F0502020204030204" pitchFamily="34" charset="0"/>
            </a:endParaRPr>
          </a:p>
        </p:txBody>
      </p:sp>
      <p:sp>
        <p:nvSpPr>
          <p:cNvPr id="4" name="Номер слайда 3"/>
          <p:cNvSpPr>
            <a:spLocks noGrp="1"/>
          </p:cNvSpPr>
          <p:nvPr>
            <p:ph type="sldNum" sz="quarter" idx="5"/>
          </p:nvPr>
        </p:nvSpPr>
        <p:spPr/>
        <p:txBody>
          <a:bodyPr/>
          <a:lstStyle/>
          <a:p>
            <a:fld id="{F449711C-DB87-6342-8123-FE7E39EB0067}" type="slidenum">
              <a:rPr lang="en-US" smtClean="0"/>
              <a:pPr/>
              <a:t>1</a:t>
            </a:fld>
            <a:endParaRPr lang="en-US"/>
          </a:p>
        </p:txBody>
      </p:sp>
    </p:spTree>
    <p:extLst>
      <p:ext uri="{BB962C8B-B14F-4D97-AF65-F5344CB8AC3E}">
        <p14:creationId xmlns:p14="http://schemas.microsoft.com/office/powerpoint/2010/main" val="2816776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103F4-ED85-5DDA-B5AA-AFAA084423DB}"/>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9C025339-B672-BC26-A362-7DE05D8DE5A6}"/>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C43ECA71-2449-E359-D024-4C15B92002BE}"/>
              </a:ext>
            </a:extLst>
          </p:cNvPr>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 sz="2800" b="0" i="0" u="none" strike="noStrike" dirty="0">
                <a:solidFill>
                  <a:srgbClr val="000000"/>
                </a:solidFill>
                <a:effectLst/>
                <a:latin typeface="-webkit-standard"/>
              </a:rPr>
              <a:t>The slide presents a correlation matrix illustrating relationships between various features. Key insights include a strong correlation between latitude (</a:t>
            </a:r>
            <a:r>
              <a:rPr lang="en" sz="2800" dirty="0" err="1"/>
              <a:t>lat</a:t>
            </a:r>
            <a:r>
              <a:rPr lang="en" sz="2800" b="0" i="0" u="none" strike="noStrike" dirty="0">
                <a:solidFill>
                  <a:srgbClr val="000000"/>
                </a:solidFill>
                <a:effectLst/>
                <a:latin typeface="-webkit-standard"/>
              </a:rPr>
              <a:t>) and longitude (</a:t>
            </a:r>
            <a:r>
              <a:rPr lang="en" sz="2800" dirty="0" err="1"/>
              <a:t>lon</a:t>
            </a:r>
            <a:r>
              <a:rPr lang="en" sz="2800" b="0" i="0" u="none" strike="noStrike" dirty="0">
                <a:solidFill>
                  <a:srgbClr val="000000"/>
                </a:solidFill>
                <a:effectLst/>
                <a:latin typeface="-webkit-standard"/>
              </a:rPr>
              <a:t>), as well as between </a:t>
            </a:r>
            <a:r>
              <a:rPr lang="en" sz="2800" dirty="0"/>
              <a:t>mean</a:t>
            </a:r>
            <a:r>
              <a:rPr lang="en" sz="2800" b="0" i="0" u="none" strike="noStrike" dirty="0">
                <a:solidFill>
                  <a:srgbClr val="000000"/>
                </a:solidFill>
                <a:effectLst/>
                <a:latin typeface="-webkit-standard"/>
              </a:rPr>
              <a:t> and </a:t>
            </a:r>
            <a:r>
              <a:rPr lang="en" sz="2800" dirty="0"/>
              <a:t>std</a:t>
            </a:r>
            <a:r>
              <a:rPr lang="en" sz="2800" b="0" i="0" u="none" strike="noStrike" dirty="0">
                <a:solidFill>
                  <a:srgbClr val="000000"/>
                </a:solidFill>
                <a:effectLst/>
                <a:latin typeface="-webkit-standard"/>
              </a:rPr>
              <a:t>. Additionally, </a:t>
            </a:r>
            <a:r>
              <a:rPr lang="en" sz="2800" dirty="0" err="1"/>
              <a:t>mean_weekday_sin</a:t>
            </a:r>
            <a:r>
              <a:rPr lang="en" sz="2800" b="0" i="0" u="none" strike="noStrike" dirty="0">
                <a:solidFill>
                  <a:srgbClr val="000000"/>
                </a:solidFill>
                <a:effectLst/>
                <a:latin typeface="-webkit-standard"/>
              </a:rPr>
              <a:t> and </a:t>
            </a:r>
            <a:r>
              <a:rPr lang="en" sz="2800" dirty="0" err="1"/>
              <a:t>mean_hour_cos</a:t>
            </a:r>
            <a:r>
              <a:rPr lang="en" sz="2800" b="0" i="0" u="none" strike="noStrike" dirty="0">
                <a:solidFill>
                  <a:srgbClr val="000000"/>
                </a:solidFill>
                <a:effectLst/>
                <a:latin typeface="-webkit-standard"/>
              </a:rPr>
              <a:t> exhibit a small negative correlation due to their inverse relationship. These observations provide insight into how features relate to each other, which can impact their utility in predictive models.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 sz="2800" b="0" i="0" u="none" strike="noStrike" dirty="0">
              <a:solidFill>
                <a:srgbClr val="000000"/>
              </a:solidFill>
              <a:effectLst/>
              <a:latin typeface="-webkit-standard"/>
              <a:ea typeface="Times New Roman" panose="02020603050405020304" pitchFamily="18" charset="0"/>
            </a:endParaRPr>
          </a:p>
          <a:p>
            <a:pPr algn="l"/>
            <a:r>
              <a:rPr lang="en" sz="2800" b="0" i="0" u="none" strike="noStrike" dirty="0">
                <a:solidFill>
                  <a:srgbClr val="000000"/>
                </a:solidFill>
                <a:effectLst/>
              </a:rPr>
              <a:t>The current feature set is insufficient for the model to establish meaningful connections between features and the target variable. To address this, we applied the </a:t>
            </a:r>
            <a:r>
              <a:rPr lang="en" sz="2800" b="1" i="0" u="none" strike="noStrike" dirty="0">
                <a:solidFill>
                  <a:srgbClr val="000000"/>
                </a:solidFill>
                <a:effectLst/>
              </a:rPr>
              <a:t>polynomial features</a:t>
            </a:r>
            <a:r>
              <a:rPr lang="en" sz="2800" b="0" i="0" u="none" strike="noStrike" dirty="0">
                <a:solidFill>
                  <a:srgbClr val="000000"/>
                </a:solidFill>
                <a:effectLst/>
              </a:rPr>
              <a:t> method. This approach generates a new feature matrix that includes all polynomial combinations of features up to a specified degree. For example, given an input [a, b], degree-2 polynomial features include [1, a, b, a^2, ab, b^2] (source: </a:t>
            </a:r>
            <a:r>
              <a:rPr lang="en" sz="2800" b="0" i="0" u="none" strike="noStrike" dirty="0">
                <a:solidFill>
                  <a:srgbClr val="000000"/>
                </a:solidFill>
                <a:effectLst/>
                <a:hlinkClick r:id="rId3"/>
              </a:rPr>
              <a:t>scikit-learn documentation</a:t>
            </a:r>
            <a:r>
              <a:rPr lang="en" sz="2800" b="0" i="0" u="none" strike="noStrike" dirty="0">
                <a:solidFill>
                  <a:srgbClr val="000000"/>
                </a:solidFill>
                <a:effectLst/>
              </a:rPr>
              <a:t>).</a:t>
            </a:r>
          </a:p>
          <a:p>
            <a:pPr algn="l"/>
            <a:r>
              <a:rPr lang="en" sz="2800" b="0" i="0" u="none" strike="noStrike" dirty="0">
                <a:solidFill>
                  <a:srgbClr val="000000"/>
                </a:solidFill>
                <a:effectLst/>
              </a:rPr>
              <a:t>In our case, we focused solely on interaction features—terms formed by the product of distinct input features. Terms involving higher powers of the same feature (e.g., x[0]2x[0]2 or x[0]2⋅x[1]x[0]2⋅x[1]) were excluded to avoid redundancy.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 sz="2800" b="0" i="0" u="none" strike="noStrike" dirty="0">
              <a:solidFill>
                <a:srgbClr val="000000"/>
              </a:solidFill>
              <a:effectLst/>
              <a:latin typeface="-webkit-standard"/>
              <a:ea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 sz="2800" b="0" i="0" u="none" strike="noStrike" dirty="0">
              <a:solidFill>
                <a:srgbClr val="000000"/>
              </a:solidFill>
              <a:effectLst/>
              <a:latin typeface="-webkit-standard"/>
              <a:ea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 sz="2800" b="0" i="0" u="none" strike="noStrike" dirty="0">
                <a:solidFill>
                  <a:srgbClr val="000000"/>
                </a:solidFill>
                <a:effectLst/>
                <a:latin typeface="-webkit-standard"/>
              </a:rPr>
              <a:t>After completing feature engineering, we expanded the dataset to 172 features and 3.6 million rows, enhancing the model's ability to capture complex interactions.</a:t>
            </a:r>
            <a:endParaRPr lang="en-US" sz="1800" dirty="0">
              <a:solidFill>
                <a:srgbClr val="000000"/>
              </a:solidFill>
              <a:effectLst/>
              <a:latin typeface="Times New Roman" panose="02020603050405020304" pitchFamily="18" charset="0"/>
              <a:ea typeface="Times New Roman" panose="02020603050405020304" pitchFamily="18" charset="0"/>
            </a:endParaRPr>
          </a:p>
        </p:txBody>
      </p:sp>
      <p:sp>
        <p:nvSpPr>
          <p:cNvPr id="4" name="Номер слайда 3">
            <a:extLst>
              <a:ext uri="{FF2B5EF4-FFF2-40B4-BE49-F238E27FC236}">
                <a16:creationId xmlns:a16="http://schemas.microsoft.com/office/drawing/2014/main" id="{A0911A07-1560-694A-0E32-E65BE180161D}"/>
              </a:ext>
            </a:extLst>
          </p:cNvPr>
          <p:cNvSpPr>
            <a:spLocks noGrp="1"/>
          </p:cNvSpPr>
          <p:nvPr>
            <p:ph type="sldNum" sz="quarter" idx="5"/>
          </p:nvPr>
        </p:nvSpPr>
        <p:spPr/>
        <p:txBody>
          <a:bodyPr/>
          <a:lstStyle/>
          <a:p>
            <a:fld id="{F449711C-DB87-6342-8123-FE7E39EB0067}" type="slidenum">
              <a:rPr lang="en-US" smtClean="0"/>
              <a:pPr/>
              <a:t>10</a:t>
            </a:fld>
            <a:endParaRPr lang="en-US"/>
          </a:p>
        </p:txBody>
      </p:sp>
    </p:spTree>
    <p:extLst>
      <p:ext uri="{BB962C8B-B14F-4D97-AF65-F5344CB8AC3E}">
        <p14:creationId xmlns:p14="http://schemas.microsoft.com/office/powerpoint/2010/main" val="1270375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AB2B6-20C6-D4A0-AF75-AC8B58ACB514}"/>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34FBA894-80C5-9DAC-181C-E876F8585284}"/>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EF7FBD77-783E-EA1F-1749-8786CBCB0ACD}"/>
              </a:ext>
            </a:extLst>
          </p:cNvPr>
          <p:cNvSpPr>
            <a:spLocks noGrp="1"/>
          </p:cNvSpPr>
          <p:nvPr>
            <p:ph type="body" idx="1"/>
          </p:nvPr>
        </p:nvSpPr>
        <p:spPr/>
        <p:txBody>
          <a:bodyPr/>
          <a:lstStyle/>
          <a:p>
            <a:r>
              <a:rPr lang="en" dirty="0"/>
              <a:t>We included a diverse set of models to ensure a well-rounded comparison and to leverage their different strengths:</a:t>
            </a:r>
            <a:endParaRPr lang="ru-RU" dirty="0"/>
          </a:p>
          <a:p>
            <a:endParaRPr lang="en" dirty="0"/>
          </a:p>
          <a:p>
            <a:r>
              <a:rPr lang="en" dirty="0" err="1"/>
              <a:t>KNeighbors</a:t>
            </a:r>
            <a:r>
              <a:rPr lang="en" dirty="0"/>
              <a:t> acted as a fundamental, non-parametric reference point that focuses on local patterns instead of overarching trends, enabling us to gauge the extent to which more sophisticated techniques surpass a rudimentary method;</a:t>
            </a:r>
          </a:p>
          <a:p>
            <a:endParaRPr lang="en" dirty="0"/>
          </a:p>
          <a:p>
            <a:r>
              <a:rPr lang="en" dirty="0" err="1"/>
              <a:t>HistGradientBoosting</a:t>
            </a:r>
            <a:r>
              <a:rPr lang="en" dirty="0"/>
              <a:t>, renowned for its adept histogram-based splits, delivered impressive baseline performance while adeptly managing extensive datasets;</a:t>
            </a:r>
          </a:p>
          <a:p>
            <a:endParaRPr lang="en" dirty="0"/>
          </a:p>
          <a:p>
            <a:r>
              <a:rPr lang="en" dirty="0"/>
              <a:t>LGBM, celebrated for its gradient-driven one-side sampling and leaf-wise partitioning, infused both swiftness and adaptability into the management of intricate features;</a:t>
            </a:r>
          </a:p>
          <a:p>
            <a:endParaRPr lang="en" dirty="0"/>
          </a:p>
          <a:p>
            <a:r>
              <a:rPr lang="en" dirty="0" err="1"/>
              <a:t>CatBoost</a:t>
            </a:r>
            <a:r>
              <a:rPr lang="en" dirty="0"/>
              <a:t>, with its innovative ordered boosting and intrinsic categorical processing, frequently attained resilient performance across demanding datasets and facilitated a clearer understanding of feature significance;</a:t>
            </a:r>
          </a:p>
          <a:p>
            <a:endParaRPr lang="en" dirty="0"/>
          </a:p>
          <a:p>
            <a:r>
              <a:rPr lang="en" dirty="0"/>
              <a:t>and at last, the MLP, embodying a neural network paradigm, thrived in capturing nonlinear dynamics and nuanced patterns that other models might overlook, ultimately providing the most substantial enhancement once we enriched our features.</a:t>
            </a:r>
          </a:p>
          <a:p>
            <a:endParaRPr lang="en" dirty="0"/>
          </a:p>
          <a:p>
            <a:endParaRPr lang="ru-RU" dirty="0"/>
          </a:p>
        </p:txBody>
      </p:sp>
      <p:sp>
        <p:nvSpPr>
          <p:cNvPr id="4" name="Номер слайда 3">
            <a:extLst>
              <a:ext uri="{FF2B5EF4-FFF2-40B4-BE49-F238E27FC236}">
                <a16:creationId xmlns:a16="http://schemas.microsoft.com/office/drawing/2014/main" id="{69CDD6BD-2BCF-5D19-A20D-2771F3A91F38}"/>
              </a:ext>
            </a:extLst>
          </p:cNvPr>
          <p:cNvSpPr>
            <a:spLocks noGrp="1"/>
          </p:cNvSpPr>
          <p:nvPr>
            <p:ph type="sldNum" sz="quarter" idx="5"/>
          </p:nvPr>
        </p:nvSpPr>
        <p:spPr/>
        <p:txBody>
          <a:bodyPr/>
          <a:lstStyle/>
          <a:p>
            <a:fld id="{F449711C-DB87-6342-8123-FE7E39EB0067}" type="slidenum">
              <a:rPr lang="en-US" smtClean="0"/>
              <a:pPr/>
              <a:t>11</a:t>
            </a:fld>
            <a:endParaRPr lang="en-US"/>
          </a:p>
        </p:txBody>
      </p:sp>
    </p:spTree>
    <p:extLst>
      <p:ext uri="{BB962C8B-B14F-4D97-AF65-F5344CB8AC3E}">
        <p14:creationId xmlns:p14="http://schemas.microsoft.com/office/powerpoint/2010/main" val="467587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7BD10-7B72-AA4F-D457-DDF0DCF323E3}"/>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81E6D870-1EB0-AF9F-2AF0-9F7F5EDC3297}"/>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529F3CC4-97EA-8197-6BE5-85C6AAC27918}"/>
              </a:ext>
            </a:extLst>
          </p:cNvPr>
          <p:cNvSpPr>
            <a:spLocks noGrp="1"/>
          </p:cNvSpPr>
          <p:nvPr>
            <p:ph type="body" idx="1"/>
          </p:nvPr>
        </p:nvSpPr>
        <p:spPr/>
        <p:txBody>
          <a:bodyPr/>
          <a:lstStyle/>
          <a:p>
            <a:pPr marL="285750" indent="-285750" algn="l">
              <a:buFont typeface="Arial" panose="020B0604020202020204" pitchFamily="34" charset="0"/>
              <a:buChar char="•"/>
            </a:pPr>
            <a:r>
              <a:rPr lang="en-US" sz="1200" dirty="0">
                <a:solidFill>
                  <a:srgbClr val="2C2D2E"/>
                </a:solidFill>
              </a:rPr>
              <a:t>The error depends on the magnitude of the predicted value (</a:t>
            </a:r>
            <a:r>
              <a:rPr lang="en-US" sz="1200" dirty="0" err="1">
                <a:solidFill>
                  <a:srgbClr val="2C2D2E"/>
                </a:solidFill>
              </a:rPr>
              <a:t>value_pred</a:t>
            </a:r>
            <a:r>
              <a:rPr lang="en-US" sz="1200" dirty="0">
                <a:solidFill>
                  <a:srgbClr val="2C2D2E"/>
                </a:solidFill>
              </a:rPr>
              <a:t>), and not on the true value (</a:t>
            </a:r>
            <a:r>
              <a:rPr lang="en-US" sz="1200" dirty="0" err="1">
                <a:solidFill>
                  <a:srgbClr val="2C2D2E"/>
                </a:solidFill>
              </a:rPr>
              <a:t>value_truth</a:t>
            </a:r>
            <a:r>
              <a:rPr lang="en-US" sz="1200" dirty="0">
                <a:solidFill>
                  <a:srgbClr val="2C2D2E"/>
                </a:solidFill>
              </a:rPr>
              <a:t>);</a:t>
            </a:r>
          </a:p>
          <a:p>
            <a:pPr marL="285750" indent="-285750" algn="l">
              <a:buFont typeface="Arial" panose="020B0604020202020204" pitchFamily="34" charset="0"/>
              <a:buChar char="•"/>
            </a:pPr>
            <a:r>
              <a:rPr lang="en-US" sz="1200" dirty="0">
                <a:solidFill>
                  <a:srgbClr val="2C2D2E"/>
                </a:solidFill>
              </a:rPr>
              <a:t>The formula does not work well when comparing values with different scales (for example, if the true values range from 1 to 1000). In such cases, most of the errors will be artificially inflated due to division by </a:t>
            </a:r>
            <a:r>
              <a:rPr lang="en-US" sz="1200" dirty="0" err="1">
                <a:solidFill>
                  <a:srgbClr val="2C2D2E"/>
                </a:solidFill>
              </a:rPr>
              <a:t>prediction_value</a:t>
            </a:r>
            <a:r>
              <a:rPr lang="en-US" sz="1200" dirty="0">
                <a:solidFill>
                  <a:srgbClr val="2C2D2E"/>
                </a:solidFill>
              </a:rPr>
              <a:t>.</a:t>
            </a:r>
          </a:p>
          <a:p>
            <a:pPr marL="285750" indent="-285750" algn="l">
              <a:buFont typeface="Arial" panose="020B0604020202020204" pitchFamily="34" charset="0"/>
              <a:buChar char="•"/>
            </a:pPr>
            <a:r>
              <a:rPr lang="en-US" sz="1200" dirty="0">
                <a:solidFill>
                  <a:srgbClr val="2C2D2E"/>
                </a:solidFill>
              </a:rPr>
              <a:t>If the predicted value is significantly less than the true value (</a:t>
            </a:r>
            <a:r>
              <a:rPr lang="en-US" sz="1200" dirty="0" err="1">
                <a:solidFill>
                  <a:srgbClr val="2C2D2E"/>
                </a:solidFill>
              </a:rPr>
              <a:t>prediction_value≪ground_truth_value</a:t>
            </a:r>
            <a:r>
              <a:rPr lang="en-US" sz="1200" dirty="0">
                <a:solidFill>
                  <a:srgbClr val="2C2D2E"/>
                </a:solidFill>
              </a:rPr>
              <a:t>), then the error can be huge, even if the deviation is small.</a:t>
            </a:r>
          </a:p>
          <a:p>
            <a:endParaRPr lang="ru-RU" dirty="0"/>
          </a:p>
          <a:p>
            <a:endParaRPr lang="ru-RU" dirty="0"/>
          </a:p>
          <a:p>
            <a:endParaRPr lang="ru-RU" dirty="0"/>
          </a:p>
          <a:p>
            <a:r>
              <a:rPr lang="en" sz="1800" b="0" i="0" u="none" strike="noStrike" dirty="0">
                <a:solidFill>
                  <a:srgbClr val="351C75"/>
                </a:solidFill>
                <a:effectLst/>
                <a:latin typeface="Arial" panose="020B0604020202020204" pitchFamily="34" charset="0"/>
              </a:rPr>
              <a:t>“At first, we used an error metric that depended on the model’s prediction rather than the true value. This caused unfair results. For example, if the model greatly underestimated the true number of posts, even a small absolute difference looked like a very large error. Also, when comparing values that vary a lot in scale (like some values near 1 and others near 1000), the original metric became misleading. To fix this, we switched to more standard and stable metrics such as RMSE, MAPE, and SMAPE. These metrics are less sensitive to unusual predictions and give a clearer sense of how well the model fits the real data.”</a:t>
            </a:r>
            <a:endParaRPr lang="ru-RU" dirty="0"/>
          </a:p>
        </p:txBody>
      </p:sp>
      <p:sp>
        <p:nvSpPr>
          <p:cNvPr id="4" name="Номер слайда 3">
            <a:extLst>
              <a:ext uri="{FF2B5EF4-FFF2-40B4-BE49-F238E27FC236}">
                <a16:creationId xmlns:a16="http://schemas.microsoft.com/office/drawing/2014/main" id="{6C69060C-C5DE-0286-94EF-AFEAA9B31CCB}"/>
              </a:ext>
            </a:extLst>
          </p:cNvPr>
          <p:cNvSpPr>
            <a:spLocks noGrp="1"/>
          </p:cNvSpPr>
          <p:nvPr>
            <p:ph type="sldNum" sz="quarter" idx="5"/>
          </p:nvPr>
        </p:nvSpPr>
        <p:spPr/>
        <p:txBody>
          <a:bodyPr/>
          <a:lstStyle/>
          <a:p>
            <a:fld id="{F449711C-DB87-6342-8123-FE7E39EB0067}" type="slidenum">
              <a:rPr lang="en-US" smtClean="0"/>
              <a:pPr/>
              <a:t>12</a:t>
            </a:fld>
            <a:endParaRPr lang="en-US"/>
          </a:p>
        </p:txBody>
      </p:sp>
    </p:spTree>
    <p:extLst>
      <p:ext uri="{BB962C8B-B14F-4D97-AF65-F5344CB8AC3E}">
        <p14:creationId xmlns:p14="http://schemas.microsoft.com/office/powerpoint/2010/main" val="222018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5F624-B31F-2184-D241-A8DCDF5EA1AD}"/>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BF888319-BEF0-FF44-3444-F20B4132F1E4}"/>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634AAC4E-3C02-7519-81D1-8AB9FFE6418F}"/>
              </a:ext>
            </a:extLst>
          </p:cNvPr>
          <p:cNvSpPr>
            <a:spLocks noGrp="1"/>
          </p:cNvSpPr>
          <p:nvPr>
            <p:ph type="body" idx="1"/>
          </p:nvPr>
        </p:nvSpPr>
        <p:spPr/>
        <p:txBody>
          <a:bodyPr/>
          <a:lstStyle/>
          <a:p>
            <a:pPr algn="l" rtl="0"/>
            <a:r>
              <a:rPr lang="en" sz="1800" b="0" i="0" u="none" strike="noStrike" dirty="0">
                <a:solidFill>
                  <a:srgbClr val="351C75"/>
                </a:solidFill>
                <a:effectLst/>
                <a:latin typeface="Arial" panose="020B0604020202020204" pitchFamily="34" charset="0"/>
              </a:rPr>
              <a:t>“After choosing better error metrics and adding more features, we compared several models: </a:t>
            </a:r>
            <a:r>
              <a:rPr lang="en" sz="1800" b="0" i="0" u="none" strike="noStrike" dirty="0" err="1">
                <a:solidFill>
                  <a:srgbClr val="351C75"/>
                </a:solidFill>
                <a:effectLst/>
                <a:latin typeface="Arial" panose="020B0604020202020204" pitchFamily="34" charset="0"/>
              </a:rPr>
              <a:t>HistGradientBoosting</a:t>
            </a:r>
            <a:r>
              <a:rPr lang="en" sz="1800" b="0" i="0" u="none" strike="noStrike" dirty="0">
                <a:solidFill>
                  <a:srgbClr val="351C75"/>
                </a:solidFill>
                <a:effectLst/>
                <a:latin typeface="Arial" panose="020B0604020202020204" pitchFamily="34" charset="0"/>
              </a:rPr>
              <a:t>, </a:t>
            </a:r>
            <a:r>
              <a:rPr lang="en" sz="1800" b="0" i="0" u="none" strike="noStrike" dirty="0" err="1">
                <a:solidFill>
                  <a:srgbClr val="351C75"/>
                </a:solidFill>
                <a:effectLst/>
                <a:latin typeface="Arial" panose="020B0604020202020204" pitchFamily="34" charset="0"/>
              </a:rPr>
              <a:t>KNeighbors</a:t>
            </a:r>
            <a:r>
              <a:rPr lang="en" sz="1800" b="0" i="0" u="none" strike="noStrike" dirty="0">
                <a:solidFill>
                  <a:srgbClr val="351C75"/>
                </a:solidFill>
                <a:effectLst/>
                <a:latin typeface="Arial" panose="020B0604020202020204" pitchFamily="34" charset="0"/>
              </a:rPr>
              <a:t>, </a:t>
            </a:r>
            <a:r>
              <a:rPr lang="en" sz="1800" b="0" i="0" u="none" strike="noStrike" dirty="0" err="1">
                <a:solidFill>
                  <a:srgbClr val="351C75"/>
                </a:solidFill>
                <a:effectLst/>
                <a:latin typeface="Arial" panose="020B0604020202020204" pitchFamily="34" charset="0"/>
              </a:rPr>
              <a:t>LightGBM</a:t>
            </a:r>
            <a:r>
              <a:rPr lang="en" sz="1800" b="0" i="0" u="none" strike="noStrike" dirty="0">
                <a:solidFill>
                  <a:srgbClr val="351C75"/>
                </a:solidFill>
                <a:effectLst/>
                <a:latin typeface="Arial" panose="020B0604020202020204" pitchFamily="34" charset="0"/>
              </a:rPr>
              <a:t>, </a:t>
            </a:r>
            <a:r>
              <a:rPr lang="en" sz="1800" b="0" i="0" u="none" strike="noStrike" dirty="0" err="1">
                <a:solidFill>
                  <a:srgbClr val="351C75"/>
                </a:solidFill>
                <a:effectLst/>
                <a:latin typeface="Arial" panose="020B0604020202020204" pitchFamily="34" charset="0"/>
              </a:rPr>
              <a:t>CatBoost</a:t>
            </a:r>
            <a:r>
              <a:rPr lang="en" sz="1800" b="0" i="0" u="none" strike="noStrike" dirty="0">
                <a:solidFill>
                  <a:srgbClr val="351C75"/>
                </a:solidFill>
                <a:effectLst/>
                <a:latin typeface="Arial" panose="020B0604020202020204" pitchFamily="34" charset="0"/>
              </a:rPr>
              <a:t>, and a Multi-Layer Perceptron (MLP). With RMSE, MAPE, and SMAPE, we saw strong improvements over our earlier results. For example, RMSE improved by around 20%, MAPE by about 25%, and SMAPE by roughly 30%. The MLP model stood out as a top performer, showing that a flexible model can capture patterns that simpler methods might miss. This progress shows how important it is to pick the right metrics and to carefully design our features.”</a:t>
            </a:r>
            <a:endParaRPr lang="en" sz="2800" b="0" i="0" u="none" strike="noStrike" dirty="0">
              <a:solidFill>
                <a:srgbClr val="000000"/>
              </a:solidFill>
              <a:effectLst/>
            </a:endParaRPr>
          </a:p>
          <a:p>
            <a:br>
              <a:rPr lang="en" sz="2800" dirty="0"/>
            </a:br>
            <a:br>
              <a:rPr lang="en" sz="2800" dirty="0"/>
            </a:br>
            <a:endParaRPr lang="en-US" sz="1800" dirty="0">
              <a:solidFill>
                <a:srgbClr val="000000"/>
              </a:solidFill>
              <a:effectLst/>
              <a:latin typeface="Times New Roman" panose="02020603050405020304" pitchFamily="18" charset="0"/>
              <a:ea typeface="Times New Roman" panose="02020603050405020304" pitchFamily="18" charset="0"/>
            </a:endParaRPr>
          </a:p>
        </p:txBody>
      </p:sp>
      <p:sp>
        <p:nvSpPr>
          <p:cNvPr id="4" name="Номер слайда 3">
            <a:extLst>
              <a:ext uri="{FF2B5EF4-FFF2-40B4-BE49-F238E27FC236}">
                <a16:creationId xmlns:a16="http://schemas.microsoft.com/office/drawing/2014/main" id="{ABFC82D3-5447-A8EA-5B6A-F6CED1DA0520}"/>
              </a:ext>
            </a:extLst>
          </p:cNvPr>
          <p:cNvSpPr>
            <a:spLocks noGrp="1"/>
          </p:cNvSpPr>
          <p:nvPr>
            <p:ph type="sldNum" sz="quarter" idx="5"/>
          </p:nvPr>
        </p:nvSpPr>
        <p:spPr/>
        <p:txBody>
          <a:bodyPr/>
          <a:lstStyle/>
          <a:p>
            <a:fld id="{F449711C-DB87-6342-8123-FE7E39EB0067}" type="slidenum">
              <a:rPr lang="en-US" smtClean="0"/>
              <a:pPr/>
              <a:t>13</a:t>
            </a:fld>
            <a:endParaRPr lang="en-US"/>
          </a:p>
        </p:txBody>
      </p:sp>
    </p:spTree>
    <p:extLst>
      <p:ext uri="{BB962C8B-B14F-4D97-AF65-F5344CB8AC3E}">
        <p14:creationId xmlns:p14="http://schemas.microsoft.com/office/powerpoint/2010/main" val="2899425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 sz="1800" b="0" i="0" u="none" strike="noStrike" dirty="0">
                <a:solidFill>
                  <a:srgbClr val="351C75"/>
                </a:solidFill>
                <a:effectLst/>
                <a:latin typeface="Arial" panose="020B0604020202020204" pitchFamily="34" charset="0"/>
              </a:rPr>
              <a:t>“Here we show how different models predict the time series compared to the real data. The original data is shown as a reference line, and each model’s forecast is drawn over it.”</a:t>
            </a:r>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14</a:t>
            </a:fld>
            <a:endParaRPr lang="en-US"/>
          </a:p>
        </p:txBody>
      </p:sp>
    </p:spTree>
    <p:extLst>
      <p:ext uri="{BB962C8B-B14F-4D97-AF65-F5344CB8AC3E}">
        <p14:creationId xmlns:p14="http://schemas.microsoft.com/office/powerpoint/2010/main" val="715069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4B639-D80B-4ABC-DCDB-56C23A27EF04}"/>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064C6542-8EF2-4029-37CD-44031F7288D6}"/>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894F51BB-D6FA-56A4-D563-363D83362834}"/>
              </a:ext>
            </a:extLst>
          </p:cNvPr>
          <p:cNvSpPr>
            <a:spLocks noGrp="1"/>
          </p:cNvSpPr>
          <p:nvPr>
            <p:ph type="body" idx="1"/>
          </p:nvPr>
        </p:nvSpPr>
        <p:spPr/>
        <p:txBody>
          <a:bodyPr/>
          <a:lstStyle/>
          <a:p>
            <a:pPr algn="l" rtl="0"/>
            <a:r>
              <a:rPr lang="en" sz="1800" b="0" i="0" u="none" strike="noStrike" dirty="0">
                <a:solidFill>
                  <a:srgbClr val="351C75"/>
                </a:solidFill>
                <a:effectLst/>
                <a:latin typeface="Arial" panose="020B0604020202020204" pitchFamily="34" charset="0"/>
              </a:rPr>
              <a:t>“The MLP and some gradient boosting models (like </a:t>
            </a:r>
            <a:r>
              <a:rPr lang="en" sz="1800" b="0" i="0" u="none" strike="noStrike" dirty="0" err="1">
                <a:solidFill>
                  <a:srgbClr val="351C75"/>
                </a:solidFill>
                <a:effectLst/>
                <a:latin typeface="Arial" panose="020B0604020202020204" pitchFamily="34" charset="0"/>
              </a:rPr>
              <a:t>CatBoost</a:t>
            </a:r>
            <a:r>
              <a:rPr lang="en" sz="1800" b="0" i="0" u="none" strike="noStrike" dirty="0">
                <a:solidFill>
                  <a:srgbClr val="351C75"/>
                </a:solidFill>
                <a:effectLst/>
                <a:latin typeface="Arial" panose="020B0604020202020204" pitchFamily="34" charset="0"/>
              </a:rPr>
              <a:t> and </a:t>
            </a:r>
            <a:r>
              <a:rPr lang="en" sz="1800" b="0" i="0" u="none" strike="noStrike" dirty="0" err="1">
                <a:solidFill>
                  <a:srgbClr val="351C75"/>
                </a:solidFill>
                <a:effectLst/>
                <a:latin typeface="Arial" panose="020B0604020202020204" pitchFamily="34" charset="0"/>
              </a:rPr>
              <a:t>LightGBM</a:t>
            </a:r>
            <a:r>
              <a:rPr lang="en" sz="1800" b="0" i="0" u="none" strike="noStrike" dirty="0">
                <a:solidFill>
                  <a:srgbClr val="351C75"/>
                </a:solidFill>
                <a:effectLst/>
                <a:latin typeface="Arial" panose="020B0604020202020204" pitchFamily="34" charset="0"/>
              </a:rPr>
              <a:t>) closely follow the natural ups and downs of user activity. They are good at finding daily and weekly patterns and adjusting to changes in volume.”</a:t>
            </a:r>
            <a:endParaRPr lang="en" b="0" i="0" u="none" strike="noStrike" dirty="0">
              <a:solidFill>
                <a:srgbClr val="000000"/>
              </a:solidFill>
              <a:effectLst/>
            </a:endParaRPr>
          </a:p>
          <a:p>
            <a:br>
              <a:rPr lang="en" dirty="0"/>
            </a:br>
            <a:br>
              <a:rPr lang="en" dirty="0"/>
            </a:br>
            <a:endParaRPr lang="ru-RU" dirty="0"/>
          </a:p>
        </p:txBody>
      </p:sp>
      <p:sp>
        <p:nvSpPr>
          <p:cNvPr id="4" name="Номер слайда 3">
            <a:extLst>
              <a:ext uri="{FF2B5EF4-FFF2-40B4-BE49-F238E27FC236}">
                <a16:creationId xmlns:a16="http://schemas.microsoft.com/office/drawing/2014/main" id="{CCD55322-0B95-DFDA-F3D9-B6E8AF30C597}"/>
              </a:ext>
            </a:extLst>
          </p:cNvPr>
          <p:cNvSpPr>
            <a:spLocks noGrp="1"/>
          </p:cNvSpPr>
          <p:nvPr>
            <p:ph type="sldNum" sz="quarter" idx="5"/>
          </p:nvPr>
        </p:nvSpPr>
        <p:spPr/>
        <p:txBody>
          <a:bodyPr/>
          <a:lstStyle/>
          <a:p>
            <a:fld id="{F449711C-DB87-6342-8123-FE7E39EB0067}" type="slidenum">
              <a:rPr lang="en-US" smtClean="0"/>
              <a:pPr/>
              <a:t>15</a:t>
            </a:fld>
            <a:endParaRPr lang="en-US"/>
          </a:p>
        </p:txBody>
      </p:sp>
    </p:spTree>
    <p:extLst>
      <p:ext uri="{BB962C8B-B14F-4D97-AF65-F5344CB8AC3E}">
        <p14:creationId xmlns:p14="http://schemas.microsoft.com/office/powerpoint/2010/main" val="1273111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DCC25-49A9-F607-0885-9F9171CADE27}"/>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223D833B-8A55-78C9-0486-BBB7D5E5E918}"/>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6ABDA86C-0EAE-A0B4-26FD-406B5C5365D4}"/>
              </a:ext>
            </a:extLst>
          </p:cNvPr>
          <p:cNvSpPr>
            <a:spLocks noGrp="1"/>
          </p:cNvSpPr>
          <p:nvPr>
            <p:ph type="body" idx="1"/>
          </p:nvPr>
        </p:nvSpPr>
        <p:spPr/>
        <p:txBody>
          <a:bodyPr/>
          <a:lstStyle/>
          <a:p>
            <a:pPr algn="l" rtl="0"/>
            <a:r>
              <a:rPr lang="en" sz="1800" b="0" i="0" u="none" strike="noStrike" dirty="0">
                <a:solidFill>
                  <a:srgbClr val="351C75"/>
                </a:solidFill>
                <a:effectLst/>
                <a:latin typeface="Arial" panose="020B0604020202020204" pitchFamily="34" charset="0"/>
              </a:rPr>
              <a:t>“In contrast, simpler models like </a:t>
            </a:r>
            <a:r>
              <a:rPr lang="en" sz="1800" b="0" i="0" u="none" strike="noStrike" dirty="0" err="1">
                <a:solidFill>
                  <a:srgbClr val="351C75"/>
                </a:solidFill>
                <a:effectLst/>
                <a:latin typeface="Arial" panose="020B0604020202020204" pitchFamily="34" charset="0"/>
              </a:rPr>
              <a:t>KNeighbors</a:t>
            </a:r>
            <a:r>
              <a:rPr lang="en" sz="1800" b="0" i="0" u="none" strike="noStrike" dirty="0">
                <a:solidFill>
                  <a:srgbClr val="351C75"/>
                </a:solidFill>
                <a:effectLst/>
                <a:latin typeface="Arial" panose="020B0604020202020204" pitchFamily="34" charset="0"/>
              </a:rPr>
              <a:t> produce smoother forecasts that often miss sudden increases or drops in posting activity. By comparing these forecasts, we can see which models handle complex patterns better. This also reminds us that careful model selection and good features can lead to more accurate predictions.”</a:t>
            </a:r>
            <a:endParaRPr lang="en" b="0" i="0" u="none" strike="noStrike" dirty="0">
              <a:solidFill>
                <a:srgbClr val="000000"/>
              </a:solidFill>
              <a:effectLst/>
            </a:endParaRPr>
          </a:p>
          <a:p>
            <a:br>
              <a:rPr lang="en" dirty="0"/>
            </a:br>
            <a:br>
              <a:rPr lang="en" dirty="0"/>
            </a:br>
            <a:endParaRPr lang="ru-RU" dirty="0"/>
          </a:p>
        </p:txBody>
      </p:sp>
      <p:sp>
        <p:nvSpPr>
          <p:cNvPr id="4" name="Номер слайда 3">
            <a:extLst>
              <a:ext uri="{FF2B5EF4-FFF2-40B4-BE49-F238E27FC236}">
                <a16:creationId xmlns:a16="http://schemas.microsoft.com/office/drawing/2014/main" id="{0445210A-6EDB-23A3-20F2-AFAA3EAC92DA}"/>
              </a:ext>
            </a:extLst>
          </p:cNvPr>
          <p:cNvSpPr>
            <a:spLocks noGrp="1"/>
          </p:cNvSpPr>
          <p:nvPr>
            <p:ph type="sldNum" sz="quarter" idx="5"/>
          </p:nvPr>
        </p:nvSpPr>
        <p:spPr/>
        <p:txBody>
          <a:bodyPr/>
          <a:lstStyle/>
          <a:p>
            <a:fld id="{F449711C-DB87-6342-8123-FE7E39EB0067}" type="slidenum">
              <a:rPr lang="en-US" smtClean="0"/>
              <a:pPr/>
              <a:t>16</a:t>
            </a:fld>
            <a:endParaRPr lang="en-US"/>
          </a:p>
        </p:txBody>
      </p:sp>
    </p:spTree>
    <p:extLst>
      <p:ext uri="{BB962C8B-B14F-4D97-AF65-F5344CB8AC3E}">
        <p14:creationId xmlns:p14="http://schemas.microsoft.com/office/powerpoint/2010/main" val="1600520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CF51F-6FB1-D650-37EC-4FF2B9DF4B44}"/>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71C6F692-BB85-F791-636C-33C10EF9C833}"/>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369DC04A-D1B8-270D-9506-C4873DD7A1F6}"/>
              </a:ext>
            </a:extLst>
          </p:cNvPr>
          <p:cNvSpPr>
            <a:spLocks noGrp="1"/>
          </p:cNvSpPr>
          <p:nvPr>
            <p:ph type="body" idx="1"/>
          </p:nvPr>
        </p:nvSpPr>
        <p:spPr/>
        <p:txBody>
          <a:bodyPr/>
          <a:lstStyle/>
          <a:p>
            <a:pPr algn="l" rtl="0"/>
            <a:r>
              <a:rPr lang="en" sz="1800" b="0" i="0" u="none" strike="noStrike" dirty="0">
                <a:solidFill>
                  <a:srgbClr val="351C75"/>
                </a:solidFill>
                <a:effectLst/>
                <a:latin typeface="Arial" panose="020B0604020202020204" pitchFamily="34" charset="0"/>
              </a:rPr>
              <a:t>“To understand why certain models do better, we looked at feature importance using </a:t>
            </a:r>
            <a:r>
              <a:rPr lang="en" sz="1800" b="0" i="0" u="none" strike="noStrike" dirty="0" err="1">
                <a:solidFill>
                  <a:srgbClr val="351C75"/>
                </a:solidFill>
                <a:effectLst/>
                <a:latin typeface="Arial" panose="020B0604020202020204" pitchFamily="34" charset="0"/>
              </a:rPr>
              <a:t>CatBoost</a:t>
            </a:r>
            <a:r>
              <a:rPr lang="en" sz="1800" b="0" i="0" u="none" strike="noStrike" dirty="0">
                <a:solidFill>
                  <a:srgbClr val="351C75"/>
                </a:solidFill>
                <a:effectLst/>
                <a:latin typeface="Arial" panose="020B0604020202020204" pitchFamily="34" charset="0"/>
              </a:rPr>
              <a:t> and tools like SHAP values. This helps us see which features matter most for the final predictions.”</a:t>
            </a:r>
            <a:endParaRPr lang="en" b="0" i="0" u="none" strike="noStrike" dirty="0">
              <a:solidFill>
                <a:srgbClr val="000000"/>
              </a:solidFill>
              <a:effectLst/>
            </a:endParaRPr>
          </a:p>
          <a:p>
            <a:br>
              <a:rPr lang="en" dirty="0"/>
            </a:br>
            <a:br>
              <a:rPr lang="en" dirty="0"/>
            </a:br>
            <a:endParaRPr lang="ru-RU" dirty="0"/>
          </a:p>
        </p:txBody>
      </p:sp>
      <p:sp>
        <p:nvSpPr>
          <p:cNvPr id="4" name="Номер слайда 3">
            <a:extLst>
              <a:ext uri="{FF2B5EF4-FFF2-40B4-BE49-F238E27FC236}">
                <a16:creationId xmlns:a16="http://schemas.microsoft.com/office/drawing/2014/main" id="{EA0F64C8-1230-0BEC-192E-58EAFE4D8685}"/>
              </a:ext>
            </a:extLst>
          </p:cNvPr>
          <p:cNvSpPr>
            <a:spLocks noGrp="1"/>
          </p:cNvSpPr>
          <p:nvPr>
            <p:ph type="sldNum" sz="quarter" idx="5"/>
          </p:nvPr>
        </p:nvSpPr>
        <p:spPr/>
        <p:txBody>
          <a:bodyPr/>
          <a:lstStyle/>
          <a:p>
            <a:fld id="{F449711C-DB87-6342-8123-FE7E39EB0067}" type="slidenum">
              <a:rPr lang="en-US" smtClean="0"/>
              <a:pPr/>
              <a:t>17</a:t>
            </a:fld>
            <a:endParaRPr lang="en-US"/>
          </a:p>
        </p:txBody>
      </p:sp>
    </p:spTree>
    <p:extLst>
      <p:ext uri="{BB962C8B-B14F-4D97-AF65-F5344CB8AC3E}">
        <p14:creationId xmlns:p14="http://schemas.microsoft.com/office/powerpoint/2010/main" val="2012657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CCACC-9E4A-5182-6AE2-5AD222D7A5B4}"/>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9625459C-CD25-7EAC-B34C-1D32593837B0}"/>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6C25980D-FC62-6413-F931-CEF689716B64}"/>
              </a:ext>
            </a:extLst>
          </p:cNvPr>
          <p:cNvSpPr>
            <a:spLocks noGrp="1"/>
          </p:cNvSpPr>
          <p:nvPr>
            <p:ph type="body" idx="1"/>
          </p:nvPr>
        </p:nvSpPr>
        <p:spPr/>
        <p:txBody>
          <a:bodyPr/>
          <a:lstStyle/>
          <a:p>
            <a:pPr algn="l" rtl="0"/>
            <a:r>
              <a:rPr lang="en" sz="1800" b="0" i="0" u="none" strike="noStrike" dirty="0">
                <a:solidFill>
                  <a:srgbClr val="351C75"/>
                </a:solidFill>
                <a:effectLst/>
                <a:latin typeface="Arial" panose="020B0604020202020204" pitchFamily="34" charset="0"/>
              </a:rPr>
              <a:t>“Key findings include time-based features like </a:t>
            </a:r>
            <a:r>
              <a:rPr lang="en" sz="1800" b="0" i="0" u="none" strike="noStrike" dirty="0" err="1">
                <a:solidFill>
                  <a:srgbClr val="351C75"/>
                </a:solidFill>
                <a:effectLst/>
                <a:latin typeface="Arial" panose="020B0604020202020204" pitchFamily="34" charset="0"/>
              </a:rPr>
              <a:t>hour_sin</a:t>
            </a:r>
            <a:r>
              <a:rPr lang="en" sz="1800" b="0" i="0" u="none" strike="noStrike" dirty="0">
                <a:solidFill>
                  <a:srgbClr val="351C75"/>
                </a:solidFill>
                <a:effectLst/>
                <a:latin typeface="Arial" panose="020B0604020202020204" pitchFamily="34" charset="0"/>
              </a:rPr>
              <a:t> and </a:t>
            </a:r>
            <a:r>
              <a:rPr lang="en" sz="1800" b="0" i="0" u="none" strike="noStrike" dirty="0" err="1">
                <a:solidFill>
                  <a:srgbClr val="351C75"/>
                </a:solidFill>
                <a:effectLst/>
                <a:latin typeface="Arial" panose="020B0604020202020204" pitchFamily="34" charset="0"/>
              </a:rPr>
              <a:t>hour_cos</a:t>
            </a:r>
            <a:r>
              <a:rPr lang="en" sz="1800" b="0" i="0" u="none" strike="noStrike" dirty="0">
                <a:solidFill>
                  <a:srgbClr val="351C75"/>
                </a:solidFill>
                <a:effectLst/>
                <a:latin typeface="Arial" panose="020B0604020202020204" pitchFamily="34" charset="0"/>
              </a:rPr>
              <a:t>, which help the model recognize daily cycles; statistical features that show general activity levels; and location features derived from latitude and longitude. Knowing which features the model relies on makes our approach more transparent and guides future improvements.”</a:t>
            </a:r>
            <a:endParaRPr lang="en" b="0" i="0" u="none" strike="noStrike" dirty="0">
              <a:solidFill>
                <a:srgbClr val="000000"/>
              </a:solidFill>
              <a:effectLst/>
            </a:endParaRPr>
          </a:p>
          <a:p>
            <a:br>
              <a:rPr lang="en" dirty="0"/>
            </a:br>
            <a:br>
              <a:rPr lang="en" dirty="0"/>
            </a:br>
            <a:endParaRPr lang="ru-RU" dirty="0"/>
          </a:p>
        </p:txBody>
      </p:sp>
      <p:sp>
        <p:nvSpPr>
          <p:cNvPr id="4" name="Номер слайда 3">
            <a:extLst>
              <a:ext uri="{FF2B5EF4-FFF2-40B4-BE49-F238E27FC236}">
                <a16:creationId xmlns:a16="http://schemas.microsoft.com/office/drawing/2014/main" id="{2A5BDE5E-02FE-D2B4-7A44-35783CE7F60B}"/>
              </a:ext>
            </a:extLst>
          </p:cNvPr>
          <p:cNvSpPr>
            <a:spLocks noGrp="1"/>
          </p:cNvSpPr>
          <p:nvPr>
            <p:ph type="sldNum" sz="quarter" idx="5"/>
          </p:nvPr>
        </p:nvSpPr>
        <p:spPr/>
        <p:txBody>
          <a:bodyPr/>
          <a:lstStyle/>
          <a:p>
            <a:fld id="{F449711C-DB87-6342-8123-FE7E39EB0067}" type="slidenum">
              <a:rPr lang="en-US" smtClean="0"/>
              <a:pPr/>
              <a:t>18</a:t>
            </a:fld>
            <a:endParaRPr lang="en-US"/>
          </a:p>
        </p:txBody>
      </p:sp>
    </p:spTree>
    <p:extLst>
      <p:ext uri="{BB962C8B-B14F-4D97-AF65-F5344CB8AC3E}">
        <p14:creationId xmlns:p14="http://schemas.microsoft.com/office/powerpoint/2010/main" val="2802247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5BFBF-AA2E-0C8F-0A5D-BC48A2886C83}"/>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A88B4C45-060E-5E77-F465-58BF88F96CC4}"/>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B696FB78-6434-5E9A-93AA-1A1EEFEAAA20}"/>
              </a:ext>
            </a:extLst>
          </p:cNvPr>
          <p:cNvSpPr>
            <a:spLocks noGrp="1"/>
          </p:cNvSpPr>
          <p:nvPr>
            <p:ph type="body" idx="1"/>
          </p:nvPr>
        </p:nvSpPr>
        <p:spPr/>
        <p:txBody>
          <a:bodyPr/>
          <a:lstStyle/>
          <a:p>
            <a:pPr algn="l" rtl="0"/>
            <a:r>
              <a:rPr lang="en" sz="1800" b="0" i="0" u="none" strike="noStrike" dirty="0">
                <a:solidFill>
                  <a:srgbClr val="000000"/>
                </a:solidFill>
                <a:effectLst/>
                <a:latin typeface="Arial" panose="020B0604020202020204" pitchFamily="34" charset="0"/>
              </a:rPr>
              <a:t>Also, as a test solution, it is worth noting the </a:t>
            </a:r>
            <a:r>
              <a:rPr lang="en" sz="1800" b="0" i="0" u="none" strike="noStrike" dirty="0" err="1">
                <a:solidFill>
                  <a:srgbClr val="000000"/>
                </a:solidFill>
                <a:effectLst/>
                <a:latin typeface="Arial" panose="020B0604020202020204" pitchFamily="34" charset="0"/>
              </a:rPr>
              <a:t>Spatio</a:t>
            </a:r>
            <a:r>
              <a:rPr lang="en" sz="1800" b="0" i="0" u="none" strike="noStrike" dirty="0">
                <a:solidFill>
                  <a:srgbClr val="000000"/>
                </a:solidFill>
                <a:effectLst/>
                <a:latin typeface="Arial" panose="020B0604020202020204" pitchFamily="34" charset="0"/>
              </a:rPr>
              <a:t> Temporal GNN. Using this approach seemed natural within the scope of the task. GN can capture spatial dependencies, and </a:t>
            </a:r>
            <a:r>
              <a:rPr lang="en" sz="1800" b="0" i="0" u="none" strike="noStrike" dirty="0" err="1">
                <a:solidFill>
                  <a:srgbClr val="000000"/>
                </a:solidFill>
                <a:effectLst/>
                <a:latin typeface="Arial" panose="020B0604020202020204" pitchFamily="34" charset="0"/>
              </a:rPr>
              <a:t>GConvLSTM</a:t>
            </a:r>
            <a:r>
              <a:rPr lang="en" sz="1800" b="0" i="0" u="none" strike="noStrike" dirty="0">
                <a:solidFill>
                  <a:srgbClr val="000000"/>
                </a:solidFill>
                <a:effectLst/>
                <a:latin typeface="Arial" panose="020B0604020202020204" pitchFamily="34" charset="0"/>
              </a:rPr>
              <a:t> can work with time series. But the approach has drawbacks. To teach, the data must have the same size at each step, for this you need to fill in the missing data with zeros, which reduces the sparsity of the data and complicates learning. Also, due to the computational complexity and occupied memory, it is not possible to predict many steps into the future, and predicting a small number of steps leads to a rapid accumulation of errors in predictions. Therefore, it was decided to abandon this approach in favor of more lightweight and accurate solutions. Error on test 2000</a:t>
            </a:r>
            <a:endParaRPr lang="en" b="0" i="0" u="none" strike="noStrike" dirty="0">
              <a:solidFill>
                <a:srgbClr val="000000"/>
              </a:solidFill>
              <a:effectLst/>
            </a:endParaRPr>
          </a:p>
          <a:p>
            <a:br>
              <a:rPr lang="en" dirty="0"/>
            </a:br>
            <a:br>
              <a:rPr lang="en" dirty="0"/>
            </a:br>
            <a:endParaRPr lang="ru-RU" dirty="0"/>
          </a:p>
        </p:txBody>
      </p:sp>
      <p:sp>
        <p:nvSpPr>
          <p:cNvPr id="4" name="Номер слайда 3">
            <a:extLst>
              <a:ext uri="{FF2B5EF4-FFF2-40B4-BE49-F238E27FC236}">
                <a16:creationId xmlns:a16="http://schemas.microsoft.com/office/drawing/2014/main" id="{94C89D06-A75F-0463-6301-F9C1F9CB72FB}"/>
              </a:ext>
            </a:extLst>
          </p:cNvPr>
          <p:cNvSpPr>
            <a:spLocks noGrp="1"/>
          </p:cNvSpPr>
          <p:nvPr>
            <p:ph type="sldNum" sz="quarter" idx="5"/>
          </p:nvPr>
        </p:nvSpPr>
        <p:spPr/>
        <p:txBody>
          <a:bodyPr/>
          <a:lstStyle/>
          <a:p>
            <a:fld id="{F449711C-DB87-6342-8123-FE7E39EB0067}" type="slidenum">
              <a:rPr lang="en-US" smtClean="0"/>
              <a:pPr/>
              <a:t>19</a:t>
            </a:fld>
            <a:endParaRPr lang="en-US"/>
          </a:p>
        </p:txBody>
      </p:sp>
    </p:spTree>
    <p:extLst>
      <p:ext uri="{BB962C8B-B14F-4D97-AF65-F5344CB8AC3E}">
        <p14:creationId xmlns:p14="http://schemas.microsoft.com/office/powerpoint/2010/main" val="2541797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rtl="0"/>
            <a:r>
              <a:rPr lang="en-US" dirty="0"/>
              <a:t>Here you can see the content of my </a:t>
            </a:r>
            <a:r>
              <a:rPr lang="en-US" dirty="0" err="1"/>
              <a:t>speec</a:t>
            </a:r>
            <a:r>
              <a:rPr lang="en" sz="1800" b="0" i="0" u="none" strike="noStrike" dirty="0">
                <a:solidFill>
                  <a:srgbClr val="434343"/>
                </a:solidFill>
                <a:effectLst/>
                <a:latin typeface="Arial" panose="020B0604020202020204" pitchFamily="34" charset="0"/>
              </a:rPr>
              <a:t>On this slide, you can see the context of the task. We have spatiotemporal data on posts made at different times in different places. The space is divided by a grid into squares of 250 meters. In each of them, several posts may occur at a time, or there may be no posts at all</a:t>
            </a:r>
            <a:endParaRPr lang="en" b="0" i="0" u="none" strike="noStrike" dirty="0">
              <a:solidFill>
                <a:srgbClr val="000000"/>
              </a:solidFill>
              <a:effectLst/>
            </a:endParaRPr>
          </a:p>
          <a:p>
            <a:br>
              <a:rPr lang="en" dirty="0"/>
            </a:br>
            <a:br>
              <a:rPr lang="en" dirty="0"/>
            </a:br>
            <a:r>
              <a:rPr lang="en-US" dirty="0"/>
              <a:t>h and presentation</a:t>
            </a:r>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2</a:t>
            </a:fld>
            <a:endParaRPr lang="en-US"/>
          </a:p>
        </p:txBody>
      </p:sp>
    </p:spTree>
    <p:extLst>
      <p:ext uri="{BB962C8B-B14F-4D97-AF65-F5344CB8AC3E}">
        <p14:creationId xmlns:p14="http://schemas.microsoft.com/office/powerpoint/2010/main" val="25389045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711C7-0B0C-2A54-5CEC-EEF030DF3D30}"/>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6FFF4D33-EF87-ACDA-B346-3E28FF72C076}"/>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56E3C26D-0912-0782-2209-FE0B76A93E84}"/>
              </a:ext>
            </a:extLst>
          </p:cNvPr>
          <p:cNvSpPr>
            <a:spLocks noGrp="1"/>
          </p:cNvSpPr>
          <p:nvPr>
            <p:ph type="body" idx="1"/>
          </p:nvPr>
        </p:nvSpPr>
        <p:spPr/>
        <p:txBody>
          <a:bodyPr/>
          <a:lstStyle/>
          <a:p>
            <a:endParaRPr lang="en-US" b="0" i="0" u="none" strike="noStrike" dirty="0">
              <a:solidFill>
                <a:srgbClr val="262C2D"/>
              </a:solidFill>
              <a:effectLst/>
              <a:latin typeface="Lato" panose="020F0502020204030204" pitchFamily="34" charset="0"/>
            </a:endParaRPr>
          </a:p>
        </p:txBody>
      </p:sp>
      <p:sp>
        <p:nvSpPr>
          <p:cNvPr id="4" name="Номер слайда 3">
            <a:extLst>
              <a:ext uri="{FF2B5EF4-FFF2-40B4-BE49-F238E27FC236}">
                <a16:creationId xmlns:a16="http://schemas.microsoft.com/office/drawing/2014/main" id="{2A33A138-3CB5-0B9F-DB20-A8046E3A20C0}"/>
              </a:ext>
            </a:extLst>
          </p:cNvPr>
          <p:cNvSpPr>
            <a:spLocks noGrp="1"/>
          </p:cNvSpPr>
          <p:nvPr>
            <p:ph type="sldNum" sz="quarter" idx="5"/>
          </p:nvPr>
        </p:nvSpPr>
        <p:spPr/>
        <p:txBody>
          <a:bodyPr/>
          <a:lstStyle/>
          <a:p>
            <a:fld id="{F449711C-DB87-6342-8123-FE7E39EB0067}" type="slidenum">
              <a:rPr lang="en-US" smtClean="0"/>
              <a:pPr/>
              <a:t>20</a:t>
            </a:fld>
            <a:endParaRPr lang="en-US"/>
          </a:p>
        </p:txBody>
      </p:sp>
    </p:spTree>
    <p:extLst>
      <p:ext uri="{BB962C8B-B14F-4D97-AF65-F5344CB8AC3E}">
        <p14:creationId xmlns:p14="http://schemas.microsoft.com/office/powerpoint/2010/main" val="1839214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DE04F-8B14-0EEA-23B8-A6FA2590860D}"/>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11CF3AD7-CD57-43CF-E3B8-87F20C04F4BD}"/>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976BF663-6814-AE4A-6532-B4DCDC891DD0}"/>
              </a:ext>
            </a:extLst>
          </p:cNvPr>
          <p:cNvSpPr>
            <a:spLocks noGrp="1"/>
          </p:cNvSpPr>
          <p:nvPr>
            <p:ph type="body" idx="1"/>
          </p:nvPr>
        </p:nvSpPr>
        <p:spPr/>
        <p:txBody>
          <a:bodyPr/>
          <a:lstStyle/>
          <a:p>
            <a:pPr>
              <a:lnSpc>
                <a:spcPct val="150000"/>
              </a:lnSpc>
            </a:pPr>
            <a:r>
              <a:rPr lang="en" sz="1200" dirty="0"/>
              <a:t>Each publication is described by the following meta-information:</a:t>
            </a:r>
          </a:p>
          <a:p>
            <a:pPr>
              <a:lnSpc>
                <a:spcPct val="150000"/>
              </a:lnSpc>
            </a:pPr>
            <a:endParaRPr lang="en" sz="1200" dirty="0"/>
          </a:p>
          <a:p>
            <a:pPr>
              <a:lnSpc>
                <a:spcPct val="150000"/>
              </a:lnSpc>
            </a:pPr>
            <a:r>
              <a:rPr lang="en" sz="1200" dirty="0"/>
              <a:t>point – service field for matching coordinates from training, validation and test datasets (if two elements have the same point, they have the same coordinates, comparison of </a:t>
            </a:r>
            <a:r>
              <a:rPr lang="en" sz="1200" dirty="0" err="1"/>
              <a:t>lat</a:t>
            </a:r>
            <a:r>
              <a:rPr lang="en" sz="1200" dirty="0"/>
              <a:t> and </a:t>
            </a:r>
            <a:r>
              <a:rPr lang="en" sz="1200" dirty="0" err="1"/>
              <a:t>lon</a:t>
            </a:r>
            <a:r>
              <a:rPr lang="en" sz="1200" dirty="0"/>
              <a:t> may give an error)</a:t>
            </a:r>
            <a:endParaRPr lang="ru-RU" sz="1200" dirty="0"/>
          </a:p>
          <a:p>
            <a:pPr>
              <a:lnSpc>
                <a:spcPct val="150000"/>
              </a:lnSpc>
            </a:pPr>
            <a:endParaRPr lang="ru-RU" sz="1200" dirty="0"/>
          </a:p>
          <a:p>
            <a:pPr>
              <a:lnSpc>
                <a:spcPct val="150000"/>
              </a:lnSpc>
            </a:pPr>
            <a:endParaRPr lang="ru-RU" sz="1200" dirty="0"/>
          </a:p>
          <a:p>
            <a:pPr algn="l" rtl="0"/>
            <a:r>
              <a:rPr lang="en" sz="1800" b="0" i="0" u="none" strike="noStrike" dirty="0">
                <a:solidFill>
                  <a:srgbClr val="000000"/>
                </a:solidFill>
                <a:effectLst/>
                <a:latin typeface="Calibri" panose="020F0502020204030204" pitchFamily="34" charset="0"/>
              </a:rPr>
              <a:t>Each publication is described by the following meta-information:</a:t>
            </a:r>
            <a:endParaRPr lang="en" b="0" i="0" u="none" strike="noStrike" dirty="0">
              <a:solidFill>
                <a:srgbClr val="000000"/>
              </a:solidFill>
              <a:effectLst/>
            </a:endParaRPr>
          </a:p>
          <a:p>
            <a:pPr algn="l" rtl="0"/>
            <a:r>
              <a:rPr lang="en" sz="1800" b="0" i="0" u="none" strike="noStrike" dirty="0">
                <a:solidFill>
                  <a:srgbClr val="000000"/>
                </a:solidFill>
                <a:effectLst/>
                <a:latin typeface="Calibri" panose="020F0502020204030204" pitchFamily="34" charset="0"/>
              </a:rPr>
              <a:t>point – service field for matching coordinates from training, validation and test datasets (if two elements have the same point, they have the same coordinates, comparison of </a:t>
            </a:r>
            <a:r>
              <a:rPr lang="en" sz="1800" b="0" i="0" u="none" strike="noStrike" dirty="0" err="1">
                <a:solidFill>
                  <a:srgbClr val="000000"/>
                </a:solidFill>
                <a:effectLst/>
                <a:latin typeface="Calibri" panose="020F0502020204030204" pitchFamily="34" charset="0"/>
              </a:rPr>
              <a:t>lat</a:t>
            </a:r>
            <a:r>
              <a:rPr lang="en" sz="1800" b="0" i="0" u="none" strike="noStrike" dirty="0">
                <a:solidFill>
                  <a:srgbClr val="000000"/>
                </a:solidFill>
                <a:effectLst/>
                <a:latin typeface="Calibri" panose="020F0502020204030204" pitchFamily="34" charset="0"/>
              </a:rPr>
              <a:t> and </a:t>
            </a:r>
            <a:r>
              <a:rPr lang="en" sz="1800" b="0" i="0" u="none" strike="noStrike" dirty="0" err="1">
                <a:solidFill>
                  <a:srgbClr val="000000"/>
                </a:solidFill>
                <a:effectLst/>
                <a:latin typeface="Calibri" panose="020F0502020204030204" pitchFamily="34" charset="0"/>
              </a:rPr>
              <a:t>lon</a:t>
            </a:r>
            <a:r>
              <a:rPr lang="en" sz="1800" b="0" i="0" u="none" strike="noStrike" dirty="0">
                <a:solidFill>
                  <a:srgbClr val="000000"/>
                </a:solidFill>
                <a:effectLst/>
                <a:latin typeface="Calibri" panose="020F0502020204030204" pitchFamily="34" charset="0"/>
              </a:rPr>
              <a:t> may give an error)</a:t>
            </a:r>
            <a:endParaRPr lang="en" b="0" i="0" u="none" strike="noStrike" dirty="0">
              <a:solidFill>
                <a:srgbClr val="000000"/>
              </a:solidFill>
              <a:effectLst/>
            </a:endParaRPr>
          </a:p>
          <a:p>
            <a:br>
              <a:rPr lang="en" dirty="0"/>
            </a:br>
            <a:br>
              <a:rPr lang="en" dirty="0"/>
            </a:br>
            <a:endParaRPr lang="en" sz="1200" dirty="0"/>
          </a:p>
        </p:txBody>
      </p:sp>
      <p:sp>
        <p:nvSpPr>
          <p:cNvPr id="4" name="Номер слайда 3">
            <a:extLst>
              <a:ext uri="{FF2B5EF4-FFF2-40B4-BE49-F238E27FC236}">
                <a16:creationId xmlns:a16="http://schemas.microsoft.com/office/drawing/2014/main" id="{817CD1C6-F145-45F1-840D-C33F02990798}"/>
              </a:ext>
            </a:extLst>
          </p:cNvPr>
          <p:cNvSpPr>
            <a:spLocks noGrp="1"/>
          </p:cNvSpPr>
          <p:nvPr>
            <p:ph type="sldNum" sz="quarter" idx="5"/>
          </p:nvPr>
        </p:nvSpPr>
        <p:spPr/>
        <p:txBody>
          <a:bodyPr/>
          <a:lstStyle/>
          <a:p>
            <a:fld id="{F449711C-DB87-6342-8123-FE7E39EB0067}" type="slidenum">
              <a:rPr lang="en-US" smtClean="0"/>
              <a:pPr/>
              <a:t>3</a:t>
            </a:fld>
            <a:endParaRPr lang="en-US"/>
          </a:p>
        </p:txBody>
      </p:sp>
    </p:spTree>
    <p:extLst>
      <p:ext uri="{BB962C8B-B14F-4D97-AF65-F5344CB8AC3E}">
        <p14:creationId xmlns:p14="http://schemas.microsoft.com/office/powerpoint/2010/main" val="2180395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rtl="0"/>
            <a:r>
              <a:rPr lang="en" sz="1800" b="0" i="0" u="none" strike="noStrike" dirty="0">
                <a:solidFill>
                  <a:srgbClr val="000000"/>
                </a:solidFill>
                <a:effectLst/>
                <a:latin typeface="Arial" panose="020B0604020202020204" pitchFamily="34" charset="0"/>
              </a:rPr>
              <a:t>The dataset consists of 8.5 million records of posts made in almost 2 years. Posts were made in 7041 cubes. But this is only part of the proposed grid. There are more cubes in the grid itself.</a:t>
            </a:r>
            <a:endParaRPr lang="en" b="0" i="0" u="none" strike="noStrike" dirty="0">
              <a:solidFill>
                <a:srgbClr val="000000"/>
              </a:solidFill>
              <a:effectLst/>
            </a:endParaRPr>
          </a:p>
          <a:p>
            <a:br>
              <a:rPr lang="en" dirty="0"/>
            </a:br>
            <a:br>
              <a:rPr lang="en" dirty="0"/>
            </a:br>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4</a:t>
            </a:fld>
            <a:endParaRPr lang="en-US"/>
          </a:p>
        </p:txBody>
      </p:sp>
    </p:spTree>
    <p:extLst>
      <p:ext uri="{BB962C8B-B14F-4D97-AF65-F5344CB8AC3E}">
        <p14:creationId xmlns:p14="http://schemas.microsoft.com/office/powerpoint/2010/main" val="2156186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1F4B3-19D3-48B1-C28D-D90D97A54F2F}"/>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96989D9B-D331-38A1-9279-2E1DFD78BBC3}"/>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75B8BFBE-0996-9C1E-A344-4C3F088B0648}"/>
              </a:ext>
            </a:extLst>
          </p:cNvPr>
          <p:cNvSpPr>
            <a:spLocks noGrp="1"/>
          </p:cNvSpPr>
          <p:nvPr>
            <p:ph type="body" idx="1"/>
          </p:nvPr>
        </p:nvSpPr>
        <p:spPr/>
        <p:txBody>
          <a:bodyPr/>
          <a:lstStyle/>
          <a:p>
            <a:r>
              <a:rPr lang="en-US" dirty="0"/>
              <a:t>As we can see, some point/cubes do not full range from </a:t>
            </a:r>
            <a:r>
              <a:rPr lang="en" sz="1200" dirty="0"/>
              <a:t>01.01.2019 00:00 to 31.01.2020 23:00, that might cause problems with model training.</a:t>
            </a:r>
          </a:p>
          <a:p>
            <a:endParaRPr lang="en" sz="1200" dirty="0"/>
          </a:p>
          <a:p>
            <a:r>
              <a:rPr lang="en" sz="1200" dirty="0"/>
              <a:t>On the first view it seems to </a:t>
            </a:r>
            <a:r>
              <a:rPr lang="ru-RU" sz="1200" dirty="0"/>
              <a:t>-</a:t>
            </a:r>
            <a:r>
              <a:rPr lang="en" sz="1200" dirty="0"/>
              <a:t>be obvious to add missing data, like people didn’t post anything. However this decision will lead to enormous increasing data observations.</a:t>
            </a:r>
            <a:endParaRPr lang="ru-RU" sz="1200" dirty="0"/>
          </a:p>
          <a:p>
            <a:endParaRPr lang="ru-RU" sz="1200" dirty="0"/>
          </a:p>
          <a:p>
            <a:endParaRPr lang="ru-RU" sz="1200" dirty="0"/>
          </a:p>
          <a:p>
            <a:pPr algn="l" rtl="0"/>
            <a:r>
              <a:rPr lang="en" sz="1800" b="0" i="0" u="none" strike="noStrike" dirty="0">
                <a:solidFill>
                  <a:srgbClr val="000000"/>
                </a:solidFill>
                <a:effectLst/>
                <a:latin typeface="Calibri" panose="020F0502020204030204" pitchFamily="34" charset="0"/>
              </a:rPr>
              <a:t>As we can see, some point/cubes do not full range from 01.01.2019 00:00 to 31.01.2020 23:00, that might cause problems with model training.</a:t>
            </a:r>
            <a:endParaRPr lang="en" b="0" i="0" u="none" strike="noStrike" dirty="0">
              <a:solidFill>
                <a:srgbClr val="000000"/>
              </a:solidFill>
              <a:effectLst/>
            </a:endParaRPr>
          </a:p>
          <a:p>
            <a:pPr algn="l" rtl="0"/>
            <a:r>
              <a:rPr lang="en" sz="1800" b="0" i="0" u="none" strike="noStrike" dirty="0">
                <a:solidFill>
                  <a:srgbClr val="000000"/>
                </a:solidFill>
                <a:effectLst/>
                <a:latin typeface="Calibri" panose="020F0502020204030204" pitchFamily="34" charset="0"/>
              </a:rPr>
              <a:t>On the first view it seems to -be obvious to add missing data, like people didn’t post anything. However this decision will lead to enormous increasing data observations.</a:t>
            </a:r>
            <a:endParaRPr lang="en" b="0" i="0" u="none" strike="noStrike" dirty="0">
              <a:solidFill>
                <a:srgbClr val="000000"/>
              </a:solidFill>
              <a:effectLst/>
            </a:endParaRPr>
          </a:p>
          <a:p>
            <a:pPr algn="l" rtl="0"/>
            <a:r>
              <a:rPr lang="en" sz="1800" b="0" i="0" u="none" strike="noStrike" dirty="0">
                <a:solidFill>
                  <a:srgbClr val="000000"/>
                </a:solidFill>
                <a:effectLst/>
                <a:latin typeface="Calibri" panose="020F0502020204030204" pitchFamily="34" charset="0"/>
              </a:rPr>
              <a:t>If you take all the cubes and all the clocks in two years and try to compile complete clock data, you will get about 70 million records. Most of which will be zero, but they will fill the data gap between posts, the lack of records may also be important, but it is not advisable to process such a volume of information.</a:t>
            </a:r>
            <a:endParaRPr lang="en" b="0" i="0" u="none" strike="noStrike" dirty="0">
              <a:solidFill>
                <a:srgbClr val="000000"/>
              </a:solidFill>
              <a:effectLst/>
            </a:endParaRPr>
          </a:p>
          <a:p>
            <a:br>
              <a:rPr lang="en" dirty="0"/>
            </a:br>
            <a:br>
              <a:rPr lang="en" dirty="0"/>
            </a:br>
            <a:endParaRPr lang="ru-RU" sz="1200" dirty="0"/>
          </a:p>
          <a:p>
            <a:endParaRPr lang="ru-RU" dirty="0"/>
          </a:p>
        </p:txBody>
      </p:sp>
      <p:sp>
        <p:nvSpPr>
          <p:cNvPr id="4" name="Номер слайда 3">
            <a:extLst>
              <a:ext uri="{FF2B5EF4-FFF2-40B4-BE49-F238E27FC236}">
                <a16:creationId xmlns:a16="http://schemas.microsoft.com/office/drawing/2014/main" id="{1D5580BC-8BC7-18ED-C5CF-8C79A60E8A97}"/>
              </a:ext>
            </a:extLst>
          </p:cNvPr>
          <p:cNvSpPr>
            <a:spLocks noGrp="1"/>
          </p:cNvSpPr>
          <p:nvPr>
            <p:ph type="sldNum" sz="quarter" idx="5"/>
          </p:nvPr>
        </p:nvSpPr>
        <p:spPr/>
        <p:txBody>
          <a:bodyPr/>
          <a:lstStyle/>
          <a:p>
            <a:fld id="{F449711C-DB87-6342-8123-FE7E39EB0067}" type="slidenum">
              <a:rPr lang="en-US" smtClean="0"/>
              <a:pPr/>
              <a:t>5</a:t>
            </a:fld>
            <a:endParaRPr lang="en-US"/>
          </a:p>
        </p:txBody>
      </p:sp>
    </p:spTree>
    <p:extLst>
      <p:ext uri="{BB962C8B-B14F-4D97-AF65-F5344CB8AC3E}">
        <p14:creationId xmlns:p14="http://schemas.microsoft.com/office/powerpoint/2010/main" val="2795659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3B8B9-B6B0-DB62-5346-86346167EB70}"/>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ACE177EE-6600-F7F0-1445-F768A9CA3550}"/>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7582CA2F-E4D6-6DCE-2652-B4DD128DD88C}"/>
              </a:ext>
            </a:extLst>
          </p:cNvPr>
          <p:cNvSpPr>
            <a:spLocks noGrp="1"/>
          </p:cNvSpPr>
          <p:nvPr>
            <p:ph type="body" idx="1"/>
          </p:nvPr>
        </p:nvSpPr>
        <p:spPr/>
        <p:txBody>
          <a:bodyPr/>
          <a:lstStyle/>
          <a:p>
            <a:r>
              <a:rPr lang="en" sz="4000" b="1" dirty="0"/>
              <a:t>Posts by Hour:</a:t>
            </a:r>
            <a:endParaRPr lang="en" sz="4000" dirty="0"/>
          </a:p>
          <a:p>
            <a:pPr>
              <a:buFont typeface="Arial" panose="020B0604020202020204" pitchFamily="34" charset="0"/>
              <a:buChar char="•"/>
            </a:pPr>
            <a:r>
              <a:rPr lang="en" sz="4000" dirty="0"/>
              <a:t>The number of posts is minimal during the night (0-5 hours).</a:t>
            </a:r>
          </a:p>
          <a:p>
            <a:pPr>
              <a:buFont typeface="Arial" panose="020B0604020202020204" pitchFamily="34" charset="0"/>
              <a:buChar char="•"/>
            </a:pPr>
            <a:r>
              <a:rPr lang="en" sz="4000" dirty="0"/>
              <a:t>A sharp increase starts at 6 AM, peaking between 4 and 5 PM.</a:t>
            </a:r>
          </a:p>
          <a:p>
            <a:pPr>
              <a:buFont typeface="Arial" panose="020B0604020202020204" pitchFamily="34" charset="0"/>
              <a:buChar char="•"/>
            </a:pPr>
            <a:r>
              <a:rPr lang="en" sz="4000" dirty="0"/>
              <a:t>After 5 PM, activity gradually declines.</a:t>
            </a:r>
          </a:p>
          <a:p>
            <a:r>
              <a:rPr lang="en" sz="4000" b="1" dirty="0"/>
              <a:t>Posts by Day of Month:</a:t>
            </a:r>
            <a:endParaRPr lang="en" sz="4000" dirty="0"/>
          </a:p>
          <a:p>
            <a:pPr>
              <a:buFont typeface="Arial" panose="020B0604020202020204" pitchFamily="34" charset="0"/>
              <a:buChar char="•"/>
            </a:pPr>
            <a:r>
              <a:rPr lang="en" sz="4000" dirty="0"/>
              <a:t>Posts are evenly distributed throughout the month.</a:t>
            </a:r>
          </a:p>
          <a:p>
            <a:pPr>
              <a:buFont typeface="Arial" panose="020B0604020202020204" pitchFamily="34" charset="0"/>
              <a:buChar char="•"/>
            </a:pPr>
            <a:r>
              <a:rPr lang="en" sz="4000" dirty="0"/>
              <a:t>A slight decrease in activity is observed towards the end of the month.</a:t>
            </a:r>
          </a:p>
          <a:p>
            <a:r>
              <a:rPr lang="en" sz="4000" b="1" dirty="0"/>
              <a:t>Posts by Weekday:</a:t>
            </a:r>
            <a:endParaRPr lang="en" sz="4000" dirty="0"/>
          </a:p>
          <a:p>
            <a:pPr>
              <a:buFont typeface="Arial" panose="020B0604020202020204" pitchFamily="34" charset="0"/>
              <a:buChar char="•"/>
            </a:pPr>
            <a:r>
              <a:rPr lang="en" sz="4000" dirty="0"/>
              <a:t>User activity is lowest on </a:t>
            </a:r>
            <a:r>
              <a:rPr lang="en-US" sz="4000" dirty="0"/>
              <a:t>Wednesday</a:t>
            </a:r>
            <a:endParaRPr lang="en" sz="4000" dirty="0"/>
          </a:p>
          <a:p>
            <a:pPr>
              <a:buFont typeface="Arial" panose="020B0604020202020204" pitchFamily="34" charset="0"/>
              <a:buChar char="•"/>
            </a:pPr>
            <a:r>
              <a:rPr lang="en" sz="4000" dirty="0"/>
              <a:t>Activity steadily increases through the week, peaking on Saturday and Sunday (5th and 6th days of the week).</a:t>
            </a:r>
          </a:p>
          <a:p>
            <a:r>
              <a:rPr lang="en" sz="4000" b="1" dirty="0"/>
              <a:t>Posts by Month:</a:t>
            </a:r>
            <a:endParaRPr lang="en" sz="4000" dirty="0"/>
          </a:p>
          <a:p>
            <a:pPr>
              <a:buFont typeface="Arial" panose="020B0604020202020204" pitchFamily="34" charset="0"/>
              <a:buChar char="•"/>
            </a:pPr>
            <a:r>
              <a:rPr lang="en" sz="4000" dirty="0"/>
              <a:t>January shows the highest number of posts.</a:t>
            </a:r>
          </a:p>
          <a:p>
            <a:pPr>
              <a:buFont typeface="Arial" panose="020B0604020202020204" pitchFamily="34" charset="0"/>
              <a:buChar char="•"/>
            </a:pPr>
            <a:r>
              <a:rPr lang="en" sz="4000" dirty="0"/>
              <a:t>Starting in February, user activity declines and stabilizes from March through December.</a:t>
            </a:r>
          </a:p>
        </p:txBody>
      </p:sp>
      <p:sp>
        <p:nvSpPr>
          <p:cNvPr id="4" name="Номер слайда 3">
            <a:extLst>
              <a:ext uri="{FF2B5EF4-FFF2-40B4-BE49-F238E27FC236}">
                <a16:creationId xmlns:a16="http://schemas.microsoft.com/office/drawing/2014/main" id="{CD97DDEF-F6F0-E986-5A24-C2712CB51CC0}"/>
              </a:ext>
            </a:extLst>
          </p:cNvPr>
          <p:cNvSpPr>
            <a:spLocks noGrp="1"/>
          </p:cNvSpPr>
          <p:nvPr>
            <p:ph type="sldNum" sz="quarter" idx="5"/>
          </p:nvPr>
        </p:nvSpPr>
        <p:spPr/>
        <p:txBody>
          <a:bodyPr/>
          <a:lstStyle/>
          <a:p>
            <a:fld id="{F449711C-DB87-6342-8123-FE7E39EB0067}" type="slidenum">
              <a:rPr lang="en-US" smtClean="0"/>
              <a:pPr/>
              <a:t>6</a:t>
            </a:fld>
            <a:endParaRPr lang="en-US"/>
          </a:p>
        </p:txBody>
      </p:sp>
    </p:spTree>
    <p:extLst>
      <p:ext uri="{BB962C8B-B14F-4D97-AF65-F5344CB8AC3E}">
        <p14:creationId xmlns:p14="http://schemas.microsoft.com/office/powerpoint/2010/main" val="1468090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7</a:t>
            </a:fld>
            <a:endParaRPr lang="en-US"/>
          </a:p>
        </p:txBody>
      </p:sp>
    </p:spTree>
    <p:extLst>
      <p:ext uri="{BB962C8B-B14F-4D97-AF65-F5344CB8AC3E}">
        <p14:creationId xmlns:p14="http://schemas.microsoft.com/office/powerpoint/2010/main" val="2499638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345BA-C451-58AA-737F-B4158D12201D}"/>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6DBA62A8-2D09-B0C0-A764-2BD5E417F6A3}"/>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5DDF7F5F-8F9C-03F5-B24A-E31C0CF71360}"/>
              </a:ext>
            </a:extLst>
          </p:cNvPr>
          <p:cNvSpPr>
            <a:spLocks noGrp="1"/>
          </p:cNvSpPr>
          <p:nvPr>
            <p:ph type="body" idx="1"/>
          </p:nvPr>
        </p:nvSpPr>
        <p:spPr/>
        <p:txBody>
          <a:bodyPr/>
          <a:lstStyle/>
          <a:p>
            <a:r>
              <a:rPr lang="en-US" dirty="0"/>
              <a:t>We took K-means method as its simple and easy interpretable dividing method. </a:t>
            </a:r>
          </a:p>
          <a:p>
            <a:r>
              <a:rPr lang="en-US" dirty="0"/>
              <a:t>Also this method do not take so much time for </a:t>
            </a:r>
            <a:r>
              <a:rPr lang="en-US" dirty="0" err="1"/>
              <a:t>clusterization</a:t>
            </a:r>
            <a:r>
              <a:rPr lang="en-US" dirty="0"/>
              <a:t>, and we can change the number of desirable classes, as  DBSCAN that could find enormous number of clusters.</a:t>
            </a:r>
          </a:p>
          <a:p>
            <a:r>
              <a:rPr lang="en-US" dirty="0"/>
              <a:t>In advantage of K-means we can estimate what exactly amount of clusters better to choose.</a:t>
            </a:r>
          </a:p>
        </p:txBody>
      </p:sp>
      <p:sp>
        <p:nvSpPr>
          <p:cNvPr id="4" name="Номер слайда 3">
            <a:extLst>
              <a:ext uri="{FF2B5EF4-FFF2-40B4-BE49-F238E27FC236}">
                <a16:creationId xmlns:a16="http://schemas.microsoft.com/office/drawing/2014/main" id="{1A4D9589-25F8-82BE-0CEF-D4D1C8B77A16}"/>
              </a:ext>
            </a:extLst>
          </p:cNvPr>
          <p:cNvSpPr>
            <a:spLocks noGrp="1"/>
          </p:cNvSpPr>
          <p:nvPr>
            <p:ph type="sldNum" sz="quarter" idx="5"/>
          </p:nvPr>
        </p:nvSpPr>
        <p:spPr/>
        <p:txBody>
          <a:bodyPr/>
          <a:lstStyle/>
          <a:p>
            <a:fld id="{F449711C-DB87-6342-8123-FE7E39EB0067}" type="slidenum">
              <a:rPr lang="en-US" smtClean="0"/>
              <a:pPr/>
              <a:t>8</a:t>
            </a:fld>
            <a:endParaRPr lang="en-US"/>
          </a:p>
        </p:txBody>
      </p:sp>
    </p:spTree>
    <p:extLst>
      <p:ext uri="{BB962C8B-B14F-4D97-AF65-F5344CB8AC3E}">
        <p14:creationId xmlns:p14="http://schemas.microsoft.com/office/powerpoint/2010/main" val="2540083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D5126-7CC1-2C4D-FEE3-5C945D249469}"/>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F0C8C319-E2B1-26C7-7290-9DF54083B9A0}"/>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ADF10A69-611B-2D84-DB6D-05A541439895}"/>
              </a:ext>
            </a:extLst>
          </p:cNvPr>
          <p:cNvSpPr>
            <a:spLocks noGrp="1"/>
          </p:cNvSpPr>
          <p:nvPr>
            <p:ph type="body" idx="1"/>
          </p:nvPr>
        </p:nvSpPr>
        <p:spPr/>
        <p:txBody>
          <a:bodyPr/>
          <a:lstStyle/>
          <a:p>
            <a:r>
              <a:rPr lang="en-US" dirty="0"/>
              <a:t>We decided to take 50 cluster. It’s not a small number and not so big. Moreover, we see that at 50 clusters Davies-Bouldin Index dump after rocket increase. An uncertain situation with Elbow method, after 30 clusters WSS error goes down slowly, we cannot see ‘Elbow’, so 50 clusters look good.</a:t>
            </a:r>
            <a:endParaRPr lang="ru-RU" dirty="0"/>
          </a:p>
        </p:txBody>
      </p:sp>
      <p:sp>
        <p:nvSpPr>
          <p:cNvPr id="4" name="Номер слайда 3">
            <a:extLst>
              <a:ext uri="{FF2B5EF4-FFF2-40B4-BE49-F238E27FC236}">
                <a16:creationId xmlns:a16="http://schemas.microsoft.com/office/drawing/2014/main" id="{60743FFE-3749-7A60-C0FE-2CCC83DB0D2B}"/>
              </a:ext>
            </a:extLst>
          </p:cNvPr>
          <p:cNvSpPr>
            <a:spLocks noGrp="1"/>
          </p:cNvSpPr>
          <p:nvPr>
            <p:ph type="sldNum" sz="quarter" idx="5"/>
          </p:nvPr>
        </p:nvSpPr>
        <p:spPr/>
        <p:txBody>
          <a:bodyPr/>
          <a:lstStyle/>
          <a:p>
            <a:fld id="{F449711C-DB87-6342-8123-FE7E39EB0067}" type="slidenum">
              <a:rPr lang="en-US" smtClean="0"/>
              <a:pPr/>
              <a:t>9</a:t>
            </a:fld>
            <a:endParaRPr lang="en-US"/>
          </a:p>
        </p:txBody>
      </p:sp>
    </p:spTree>
    <p:extLst>
      <p:ext uri="{BB962C8B-B14F-4D97-AF65-F5344CB8AC3E}">
        <p14:creationId xmlns:p14="http://schemas.microsoft.com/office/powerpoint/2010/main" val="1084441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5098416" y="490274"/>
            <a:ext cx="184731" cy="369332"/>
          </a:xfrm>
          <a:prstGeom prst="rect">
            <a:avLst/>
          </a:prstGeom>
          <a:noFill/>
        </p:spPr>
        <p:txBody>
          <a:bodyPr wrap="none" rtlCol="0">
            <a:spAutoFit/>
          </a:bodyPr>
          <a:lstStyle/>
          <a:p>
            <a:endParaRPr lang="en-US" dirty="0"/>
          </a:p>
        </p:txBody>
      </p:sp>
      <p:sp>
        <p:nvSpPr>
          <p:cNvPr id="8" name="TextBox 7"/>
          <p:cNvSpPr txBox="1"/>
          <p:nvPr/>
        </p:nvSpPr>
        <p:spPr>
          <a:xfrm>
            <a:off x="5910801" y="427239"/>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67783B35-4D64-24CD-46E0-32E9FC276C40}"/>
              </a:ext>
            </a:extLst>
          </p:cNvPr>
          <p:cNvSpPr txBox="1"/>
          <p:nvPr userDrawn="1"/>
        </p:nvSpPr>
        <p:spPr>
          <a:xfrm>
            <a:off x="5098416" y="490274"/>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35FEFD47-67FA-CC9C-A247-DDA306E69DC7}"/>
              </a:ext>
            </a:extLst>
          </p:cNvPr>
          <p:cNvSpPr txBox="1"/>
          <p:nvPr userDrawn="1"/>
        </p:nvSpPr>
        <p:spPr>
          <a:xfrm>
            <a:off x="5910801" y="427239"/>
            <a:ext cx="184731" cy="369332"/>
          </a:xfrm>
          <a:prstGeom prst="rect">
            <a:avLst/>
          </a:prstGeom>
          <a:noFill/>
        </p:spPr>
        <p:txBody>
          <a:bodyPr wrap="none" rtlCol="0">
            <a:spAutoFit/>
          </a:bodyPr>
          <a:lstStyle/>
          <a:p>
            <a:endParaRPr lang="en-US" dirty="0"/>
          </a:p>
        </p:txBody>
      </p:sp>
      <p:sp>
        <p:nvSpPr>
          <p:cNvPr id="4" name="Title 1">
            <a:extLst>
              <a:ext uri="{FF2B5EF4-FFF2-40B4-BE49-F238E27FC236}">
                <a16:creationId xmlns:a16="http://schemas.microsoft.com/office/drawing/2014/main" id="{2B74B261-5474-8217-1C1F-DF8DF956D9C5}"/>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5" name="Content Placeholder 2">
            <a:extLst>
              <a:ext uri="{FF2B5EF4-FFF2-40B4-BE49-F238E27FC236}">
                <a16:creationId xmlns:a16="http://schemas.microsoft.com/office/drawing/2014/main" id="{85A92729-C745-7CCF-6847-2DF14BA71383}"/>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2000" baseline="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ru-RU" sz="2000" dirty="0">
                <a:latin typeface="Golos Text" panose="020B0503020202020204"/>
              </a:rPr>
              <a:t>Здесь при необходимости располагается основной текст слайда, ключевая формулировка.</a:t>
            </a:r>
          </a:p>
          <a:p>
            <a:endParaRPr lang="ru-RU" sz="2000" dirty="0">
              <a:latin typeface="Golos Text" panose="020B0503020202020204"/>
            </a:endParaRPr>
          </a:p>
          <a:p>
            <a:pPr marL="0" indent="0" algn="l">
              <a:buNone/>
            </a:pPr>
            <a:r>
              <a:rPr lang="ru-RU" sz="18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800" b="0" i="0" dirty="0">
                <a:solidFill>
                  <a:srgbClr val="2C2D2E"/>
                </a:solidFill>
                <a:effectLst/>
                <a:latin typeface="Golos Text" panose="020B0503020202020204"/>
              </a:rPr>
              <a:t> список;</a:t>
            </a:r>
          </a:p>
          <a:p>
            <a:pPr algn="l">
              <a:buFont typeface="Arial" panose="020B0604020202020204" pitchFamily="34" charset="0"/>
              <a:buChar char="•"/>
            </a:pPr>
            <a:r>
              <a:rPr lang="ru-RU" sz="1800" b="0" i="0" dirty="0">
                <a:solidFill>
                  <a:srgbClr val="2C2D2E"/>
                </a:solidFill>
                <a:effectLst/>
                <a:latin typeface="Golos Text" panose="020B0503020202020204"/>
              </a:rPr>
              <a:t> список;</a:t>
            </a:r>
          </a:p>
          <a:p>
            <a:pPr algn="l">
              <a:buFont typeface="Arial" panose="020B0604020202020204" pitchFamily="34" charset="0"/>
              <a:buChar char="•"/>
            </a:pPr>
            <a:r>
              <a:rPr lang="ru-RU" sz="18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359977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3103360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3706F3BB-2486-D68F-6966-44BBD62CEC6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4" name="Текст 13">
            <a:extLst>
              <a:ext uri="{FF2B5EF4-FFF2-40B4-BE49-F238E27FC236}">
                <a16:creationId xmlns:a16="http://schemas.microsoft.com/office/drawing/2014/main" id="{49722966-1EC6-6348-3A3A-25A27C8E506C}"/>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5" name="Текст 7">
            <a:extLst>
              <a:ext uri="{FF2B5EF4-FFF2-40B4-BE49-F238E27FC236}">
                <a16:creationId xmlns:a16="http://schemas.microsoft.com/office/drawing/2014/main" id="{D2BFFE86-F97D-E925-927B-0F6BBD2D6EE0}"/>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6" name="Текст 13">
            <a:extLst>
              <a:ext uri="{FF2B5EF4-FFF2-40B4-BE49-F238E27FC236}">
                <a16:creationId xmlns:a16="http://schemas.microsoft.com/office/drawing/2014/main" id="{ADAF316B-52C6-704E-CB38-0E76498CD5E9}"/>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7" name="Title 1">
            <a:extLst>
              <a:ext uri="{FF2B5EF4-FFF2-40B4-BE49-F238E27FC236}">
                <a16:creationId xmlns:a16="http://schemas.microsoft.com/office/drawing/2014/main" id="{5D888714-60F8-FF59-CB87-38F52214F9F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908260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C44632-7642-B672-30DB-BEE8EBC23CE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Рисунок 2">
            <a:extLst>
              <a:ext uri="{FF2B5EF4-FFF2-40B4-BE49-F238E27FC236}">
                <a16:creationId xmlns:a16="http://schemas.microsoft.com/office/drawing/2014/main" id="{AF7BB137-1C7F-56D5-5D41-70ED6DEA4C56}"/>
              </a:ext>
            </a:extLst>
          </p:cNvPr>
          <p:cNvSpPr>
            <a:spLocks noGrp="1"/>
          </p:cNvSpPr>
          <p:nvPr>
            <p:ph type="pic" sz="quarter" idx="10"/>
          </p:nvPr>
        </p:nvSpPr>
        <p:spPr>
          <a:xfrm>
            <a:off x="457200" y="936852"/>
            <a:ext cx="4608513" cy="3842155"/>
          </a:xfrm>
          <a:prstGeom prst="roundRect">
            <a:avLst>
              <a:gd name="adj" fmla="val 8957"/>
            </a:avLst>
          </a:prstGeom>
        </p:spPr>
        <p:txBody>
          <a:bodyPr/>
          <a:lstStyle/>
          <a:p>
            <a:endParaRPr lang="ru-RU"/>
          </a:p>
        </p:txBody>
      </p:sp>
      <p:sp>
        <p:nvSpPr>
          <p:cNvPr id="5" name="Текст 6">
            <a:extLst>
              <a:ext uri="{FF2B5EF4-FFF2-40B4-BE49-F238E27FC236}">
                <a16:creationId xmlns:a16="http://schemas.microsoft.com/office/drawing/2014/main" id="{D9C7E817-A2F7-D228-2EB2-8CC271063595}"/>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2927035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1F5CFB9-FFF2-E218-2283-FA3AC247B899}"/>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91CCADC5-135D-DC69-A40F-E7939EE42C8E}"/>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3110273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5FAEC5-3811-8889-0016-6EA3B2AC412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Текст 7">
            <a:extLst>
              <a:ext uri="{FF2B5EF4-FFF2-40B4-BE49-F238E27FC236}">
                <a16:creationId xmlns:a16="http://schemas.microsoft.com/office/drawing/2014/main" id="{CAC739FE-CC7A-A005-60BE-713B90BFE7B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5" name="Текст 13">
            <a:extLst>
              <a:ext uri="{FF2B5EF4-FFF2-40B4-BE49-F238E27FC236}">
                <a16:creationId xmlns:a16="http://schemas.microsoft.com/office/drawing/2014/main" id="{0280BF47-780B-2175-23F6-FDC24D601FFF}"/>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6" name="Текст 7">
            <a:extLst>
              <a:ext uri="{FF2B5EF4-FFF2-40B4-BE49-F238E27FC236}">
                <a16:creationId xmlns:a16="http://schemas.microsoft.com/office/drawing/2014/main" id="{E58E80D7-3F9A-CA73-1A7E-C864B8F1B1A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7" name="Текст 13">
            <a:extLst>
              <a:ext uri="{FF2B5EF4-FFF2-40B4-BE49-F238E27FC236}">
                <a16:creationId xmlns:a16="http://schemas.microsoft.com/office/drawing/2014/main" id="{BF0BE89B-425E-821E-10AB-56C164DAED33}"/>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Tree>
    <p:extLst>
      <p:ext uri="{BB962C8B-B14F-4D97-AF65-F5344CB8AC3E}">
        <p14:creationId xmlns:p14="http://schemas.microsoft.com/office/powerpoint/2010/main" val="4206293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F282CACE-D64E-E390-8227-23E049D60AAD}"/>
              </a:ext>
            </a:extLst>
          </p:cNvPr>
          <p:cNvSpPr>
            <a:spLocks noGrp="1"/>
          </p:cNvSpPr>
          <p:nvPr>
            <p:ph type="pic" sz="quarter" idx="10"/>
          </p:nvPr>
        </p:nvSpPr>
        <p:spPr>
          <a:xfrm>
            <a:off x="457200" y="936852"/>
            <a:ext cx="4608513" cy="3842155"/>
          </a:xfrm>
          <a:prstGeom prst="roundRect">
            <a:avLst>
              <a:gd name="adj" fmla="val 7617"/>
            </a:avLst>
          </a:prstGeom>
        </p:spPr>
        <p:txBody>
          <a:bodyPr/>
          <a:lstStyle/>
          <a:p>
            <a:endParaRPr lang="ru-RU" dirty="0"/>
          </a:p>
        </p:txBody>
      </p:sp>
      <p:sp>
        <p:nvSpPr>
          <p:cNvPr id="4" name="Title 1">
            <a:extLst>
              <a:ext uri="{FF2B5EF4-FFF2-40B4-BE49-F238E27FC236}">
                <a16:creationId xmlns:a16="http://schemas.microsoft.com/office/drawing/2014/main" id="{EFD893D5-8CB5-3E29-008C-CC0E0591AE2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5" name="Текст 6">
            <a:extLst>
              <a:ext uri="{FF2B5EF4-FFF2-40B4-BE49-F238E27FC236}">
                <a16:creationId xmlns:a16="http://schemas.microsoft.com/office/drawing/2014/main" id="{6E126262-C015-9DD6-F87F-1B632AE7449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17363212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3102428" y="943208"/>
            <a:ext cx="5526315" cy="3875536"/>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Здесь при необходимости располагается основной текст слайда, ключевая формулировка.</a:t>
            </a:r>
          </a:p>
        </p:txBody>
      </p:sp>
      <p:sp>
        <p:nvSpPr>
          <p:cNvPr id="6" name="Рисунок 2">
            <a:extLst>
              <a:ext uri="{FF2B5EF4-FFF2-40B4-BE49-F238E27FC236}">
                <a16:creationId xmlns:a16="http://schemas.microsoft.com/office/drawing/2014/main" id="{E0DDF7E5-74E5-85B7-0EAB-6118F548A988}"/>
              </a:ext>
            </a:extLst>
          </p:cNvPr>
          <p:cNvSpPr>
            <a:spLocks noGrp="1"/>
          </p:cNvSpPr>
          <p:nvPr>
            <p:ph type="pic" sz="quarter" idx="13"/>
          </p:nvPr>
        </p:nvSpPr>
        <p:spPr>
          <a:xfrm>
            <a:off x="457200" y="943208"/>
            <a:ext cx="2532744" cy="1883023"/>
          </a:xfrm>
          <a:prstGeom prst="roundRect">
            <a:avLst>
              <a:gd name="adj" fmla="val 11537"/>
            </a:avLst>
          </a:prstGeom>
        </p:spPr>
        <p:txBody>
          <a:bodyPr/>
          <a:lstStyle/>
          <a:p>
            <a:endParaRPr lang="ru-RU" dirty="0"/>
          </a:p>
        </p:txBody>
      </p:sp>
      <p:sp>
        <p:nvSpPr>
          <p:cNvPr id="8" name="Рисунок 2">
            <a:extLst>
              <a:ext uri="{FF2B5EF4-FFF2-40B4-BE49-F238E27FC236}">
                <a16:creationId xmlns:a16="http://schemas.microsoft.com/office/drawing/2014/main" id="{7936B987-FE27-33B7-4612-FDB9F2B35C64}"/>
              </a:ext>
            </a:extLst>
          </p:cNvPr>
          <p:cNvSpPr>
            <a:spLocks noGrp="1"/>
          </p:cNvSpPr>
          <p:nvPr>
            <p:ph type="pic" sz="quarter" idx="14"/>
          </p:nvPr>
        </p:nvSpPr>
        <p:spPr>
          <a:xfrm>
            <a:off x="457200" y="2935720"/>
            <a:ext cx="2532744" cy="1883023"/>
          </a:xfrm>
          <a:prstGeom prst="roundRect">
            <a:avLst>
              <a:gd name="adj" fmla="val 11537"/>
            </a:avLst>
          </a:prstGeom>
        </p:spPr>
        <p:txBody>
          <a:bodyPr/>
          <a:lstStyle/>
          <a:p>
            <a:endParaRPr lang="ru-RU" dirty="0"/>
          </a:p>
        </p:txBody>
      </p:sp>
    </p:spTree>
    <p:extLst>
      <p:ext uri="{BB962C8B-B14F-4D97-AF65-F5344CB8AC3E}">
        <p14:creationId xmlns:p14="http://schemas.microsoft.com/office/powerpoint/2010/main" val="6855286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6">
            <a:extLst>
              <a:ext uri="{FF2B5EF4-FFF2-40B4-BE49-F238E27FC236}">
                <a16:creationId xmlns:a16="http://schemas.microsoft.com/office/drawing/2014/main" id="{604BBFFB-7572-35FA-4787-0F445C56328C}"/>
              </a:ext>
            </a:extLst>
          </p:cNvPr>
          <p:cNvSpPr>
            <a:spLocks noGrp="1"/>
          </p:cNvSpPr>
          <p:nvPr>
            <p:ph type="body" sz="quarter" idx="11" hasCustomPrompt="1"/>
          </p:nvPr>
        </p:nvSpPr>
        <p:spPr>
          <a:xfrm>
            <a:off x="457201" y="1059322"/>
            <a:ext cx="3897086" cy="1734678"/>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4" name="Текст 6">
            <a:extLst>
              <a:ext uri="{FF2B5EF4-FFF2-40B4-BE49-F238E27FC236}">
                <a16:creationId xmlns:a16="http://schemas.microsoft.com/office/drawing/2014/main" id="{4BFD2DD0-1A50-CC19-1239-4EE4F12EA915}"/>
              </a:ext>
            </a:extLst>
          </p:cNvPr>
          <p:cNvSpPr>
            <a:spLocks noGrp="1"/>
          </p:cNvSpPr>
          <p:nvPr>
            <p:ph type="body" sz="quarter" idx="12" hasCustomPrompt="1"/>
          </p:nvPr>
        </p:nvSpPr>
        <p:spPr>
          <a:xfrm>
            <a:off x="457202" y="3105836"/>
            <a:ext cx="3897084" cy="1640335"/>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5" name="Текст 6">
            <a:extLst>
              <a:ext uri="{FF2B5EF4-FFF2-40B4-BE49-F238E27FC236}">
                <a16:creationId xmlns:a16="http://schemas.microsoft.com/office/drawing/2014/main" id="{73A9D63A-5180-ED0A-F619-007A1570C1E3}"/>
              </a:ext>
            </a:extLst>
          </p:cNvPr>
          <p:cNvSpPr>
            <a:spLocks noGrp="1"/>
          </p:cNvSpPr>
          <p:nvPr>
            <p:ph type="body" sz="quarter" idx="13" hasCustomPrompt="1"/>
          </p:nvPr>
        </p:nvSpPr>
        <p:spPr>
          <a:xfrm>
            <a:off x="4789714" y="1059322"/>
            <a:ext cx="3632201" cy="3686849"/>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2" name="Title 1">
            <a:extLst>
              <a:ext uri="{FF2B5EF4-FFF2-40B4-BE49-F238E27FC236}">
                <a16:creationId xmlns:a16="http://schemas.microsoft.com/office/drawing/2014/main" id="{07075CB2-AC7B-1521-E0C8-0618DBE0FE38}"/>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11873591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24"/>
          <p:cNvSpPr>
            <a:spLocks noGrp="1"/>
          </p:cNvSpPr>
          <p:nvPr>
            <p:ph type="body" sz="quarter" idx="20" hasCustomPrompt="1"/>
          </p:nvPr>
        </p:nvSpPr>
        <p:spPr>
          <a:xfrm>
            <a:off x="457201"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4" name="Text Placeholder 24"/>
          <p:cNvSpPr>
            <a:spLocks noGrp="1"/>
          </p:cNvSpPr>
          <p:nvPr>
            <p:ph type="body" sz="quarter" idx="21" hasCustomPrompt="1"/>
          </p:nvPr>
        </p:nvSpPr>
        <p:spPr>
          <a:xfrm>
            <a:off x="3209454"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5" name="Text Placeholder 24"/>
          <p:cNvSpPr>
            <a:spLocks noGrp="1"/>
          </p:cNvSpPr>
          <p:nvPr>
            <p:ph type="body" sz="quarter" idx="22" hasCustomPrompt="1"/>
          </p:nvPr>
        </p:nvSpPr>
        <p:spPr>
          <a:xfrm>
            <a:off x="5969804"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9" name="Content Placeholder 2"/>
          <p:cNvSpPr>
            <a:spLocks noGrp="1"/>
          </p:cNvSpPr>
          <p:nvPr>
            <p:ph sz="half" idx="1" hasCustomPrompt="1"/>
          </p:nvPr>
        </p:nvSpPr>
        <p:spPr>
          <a:xfrm>
            <a:off x="457200" y="3287828"/>
            <a:ext cx="2588883" cy="1395548"/>
          </a:xfrm>
        </p:spPr>
        <p:txBody>
          <a:bodyPr>
            <a:normAutofit/>
          </a:bodyPr>
          <a:lstStyle>
            <a:lvl1pPr marL="0" indent="0">
              <a:buNone/>
              <a:defRPr sz="1200" baseline="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dirty="0"/>
              <a:t>Текст</a:t>
            </a:r>
          </a:p>
        </p:txBody>
      </p:sp>
      <p:sp>
        <p:nvSpPr>
          <p:cNvPr id="20" name="Content Placeholder 3"/>
          <p:cNvSpPr>
            <a:spLocks noGrp="1"/>
          </p:cNvSpPr>
          <p:nvPr>
            <p:ph sz="half" idx="2" hasCustomPrompt="1"/>
          </p:nvPr>
        </p:nvSpPr>
        <p:spPr>
          <a:xfrm>
            <a:off x="3207251"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pPr lvl="0"/>
            <a:r>
              <a:rPr lang="ru-RU" dirty="0"/>
              <a:t>Текст</a:t>
            </a:r>
          </a:p>
        </p:txBody>
      </p:sp>
      <p:sp>
        <p:nvSpPr>
          <p:cNvPr id="2" name="Title 1">
            <a:extLst>
              <a:ext uri="{FF2B5EF4-FFF2-40B4-BE49-F238E27FC236}">
                <a16:creationId xmlns:a16="http://schemas.microsoft.com/office/drawing/2014/main" id="{C784827D-CE53-9591-037D-C963F1C740F2}"/>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10" name="Content Placeholder 3">
            <a:extLst>
              <a:ext uri="{FF2B5EF4-FFF2-40B4-BE49-F238E27FC236}">
                <a16:creationId xmlns:a16="http://schemas.microsoft.com/office/drawing/2014/main" id="{5AE50A46-F4A6-68CE-7C12-AA2301388718}"/>
              </a:ext>
            </a:extLst>
          </p:cNvPr>
          <p:cNvSpPr>
            <a:spLocks noGrp="1"/>
          </p:cNvSpPr>
          <p:nvPr>
            <p:ph sz="half" idx="26" hasCustomPrompt="1"/>
          </p:nvPr>
        </p:nvSpPr>
        <p:spPr>
          <a:xfrm>
            <a:off x="5967600"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pPr lvl="0"/>
            <a:r>
              <a:rPr lang="ru-RU" dirty="0"/>
              <a:t>Текст</a:t>
            </a:r>
          </a:p>
        </p:txBody>
      </p:sp>
      <p:sp>
        <p:nvSpPr>
          <p:cNvPr id="11" name="Рисунок 2">
            <a:extLst>
              <a:ext uri="{FF2B5EF4-FFF2-40B4-BE49-F238E27FC236}">
                <a16:creationId xmlns:a16="http://schemas.microsoft.com/office/drawing/2014/main" id="{42AB405F-D2C7-9CD0-F8A2-C5B08DACE9FE}"/>
              </a:ext>
            </a:extLst>
          </p:cNvPr>
          <p:cNvSpPr>
            <a:spLocks noGrp="1"/>
          </p:cNvSpPr>
          <p:nvPr>
            <p:ph type="pic" sz="quarter" idx="13"/>
          </p:nvPr>
        </p:nvSpPr>
        <p:spPr>
          <a:xfrm>
            <a:off x="469081" y="944463"/>
            <a:ext cx="2577001" cy="1883023"/>
          </a:xfrm>
          <a:prstGeom prst="roundRect">
            <a:avLst>
              <a:gd name="adj" fmla="val 11537"/>
            </a:avLst>
          </a:prstGeom>
        </p:spPr>
        <p:txBody>
          <a:bodyPr/>
          <a:lstStyle/>
          <a:p>
            <a:endParaRPr lang="ru-RU" dirty="0"/>
          </a:p>
        </p:txBody>
      </p:sp>
      <p:sp>
        <p:nvSpPr>
          <p:cNvPr id="12" name="Рисунок 2">
            <a:extLst>
              <a:ext uri="{FF2B5EF4-FFF2-40B4-BE49-F238E27FC236}">
                <a16:creationId xmlns:a16="http://schemas.microsoft.com/office/drawing/2014/main" id="{20D20C24-934F-4A5C-CF04-B479AF2D0D5F}"/>
              </a:ext>
            </a:extLst>
          </p:cNvPr>
          <p:cNvSpPr>
            <a:spLocks noGrp="1"/>
          </p:cNvSpPr>
          <p:nvPr>
            <p:ph type="pic" sz="quarter" idx="27"/>
          </p:nvPr>
        </p:nvSpPr>
        <p:spPr>
          <a:xfrm>
            <a:off x="3221666" y="944462"/>
            <a:ext cx="2577001" cy="1883023"/>
          </a:xfrm>
          <a:prstGeom prst="roundRect">
            <a:avLst>
              <a:gd name="adj" fmla="val 12905"/>
            </a:avLst>
          </a:prstGeom>
        </p:spPr>
        <p:txBody>
          <a:bodyPr/>
          <a:lstStyle/>
          <a:p>
            <a:endParaRPr lang="ru-RU" dirty="0"/>
          </a:p>
        </p:txBody>
      </p:sp>
      <p:sp>
        <p:nvSpPr>
          <p:cNvPr id="16" name="Рисунок 2">
            <a:extLst>
              <a:ext uri="{FF2B5EF4-FFF2-40B4-BE49-F238E27FC236}">
                <a16:creationId xmlns:a16="http://schemas.microsoft.com/office/drawing/2014/main" id="{2D750E3A-97C5-5CBE-A3C9-0F2565E569EE}"/>
              </a:ext>
            </a:extLst>
          </p:cNvPr>
          <p:cNvSpPr>
            <a:spLocks noGrp="1"/>
          </p:cNvSpPr>
          <p:nvPr>
            <p:ph type="pic" sz="quarter" idx="28"/>
          </p:nvPr>
        </p:nvSpPr>
        <p:spPr>
          <a:xfrm>
            <a:off x="5980690" y="944463"/>
            <a:ext cx="2577001" cy="1883023"/>
          </a:xfrm>
          <a:prstGeom prst="roundRect">
            <a:avLst>
              <a:gd name="adj" fmla="val 10512"/>
            </a:avLst>
          </a:prstGeom>
        </p:spPr>
        <p:txBody>
          <a:bodyPr/>
          <a:lstStyle/>
          <a:p>
            <a:endParaRPr lang="ru-RU" dirty="0"/>
          </a:p>
        </p:txBody>
      </p:sp>
    </p:spTree>
    <p:extLst>
      <p:ext uri="{BB962C8B-B14F-4D97-AF65-F5344CB8AC3E}">
        <p14:creationId xmlns:p14="http://schemas.microsoft.com/office/powerpoint/2010/main" val="37738425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733143" y="949330"/>
            <a:ext cx="2895600" cy="3895724"/>
          </a:xfrm>
        </p:spPr>
        <p:txBody>
          <a:bodyPr>
            <a:normAutofit/>
          </a:bodyPr>
          <a:lstStyle>
            <a:lvl1pPr marL="0" indent="0">
              <a:buNone/>
              <a:defRPr sz="1400" b="0"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ru-RU" dirty="0"/>
              <a:t>Текст</a:t>
            </a:r>
          </a:p>
        </p:txBody>
      </p:sp>
      <p:sp>
        <p:nvSpPr>
          <p:cNvPr id="4" name="Рисунок 2">
            <a:extLst>
              <a:ext uri="{FF2B5EF4-FFF2-40B4-BE49-F238E27FC236}">
                <a16:creationId xmlns:a16="http://schemas.microsoft.com/office/drawing/2014/main" id="{F1233E17-1183-B76E-8FDC-B4E51177D94B}"/>
              </a:ext>
            </a:extLst>
          </p:cNvPr>
          <p:cNvSpPr>
            <a:spLocks noGrp="1"/>
          </p:cNvSpPr>
          <p:nvPr>
            <p:ph type="pic" sz="quarter" idx="13"/>
          </p:nvPr>
        </p:nvSpPr>
        <p:spPr>
          <a:xfrm>
            <a:off x="457200" y="949329"/>
            <a:ext cx="2532744" cy="1883023"/>
          </a:xfrm>
          <a:prstGeom prst="roundRect">
            <a:avLst>
              <a:gd name="adj" fmla="val 11537"/>
            </a:avLst>
          </a:prstGeom>
        </p:spPr>
        <p:txBody>
          <a:bodyPr/>
          <a:lstStyle/>
          <a:p>
            <a:endParaRPr lang="ru-RU" dirty="0"/>
          </a:p>
        </p:txBody>
      </p:sp>
      <p:sp>
        <p:nvSpPr>
          <p:cNvPr id="8" name="Рисунок 2">
            <a:extLst>
              <a:ext uri="{FF2B5EF4-FFF2-40B4-BE49-F238E27FC236}">
                <a16:creationId xmlns:a16="http://schemas.microsoft.com/office/drawing/2014/main" id="{D225B0AE-7C4E-EA08-3FB1-DC344CD72446}"/>
              </a:ext>
            </a:extLst>
          </p:cNvPr>
          <p:cNvSpPr>
            <a:spLocks noGrp="1"/>
          </p:cNvSpPr>
          <p:nvPr>
            <p:ph type="pic" sz="quarter" idx="16"/>
          </p:nvPr>
        </p:nvSpPr>
        <p:spPr>
          <a:xfrm>
            <a:off x="3095171" y="949328"/>
            <a:ext cx="2532744" cy="1883023"/>
          </a:xfrm>
          <a:prstGeom prst="roundRect">
            <a:avLst>
              <a:gd name="adj" fmla="val 11879"/>
            </a:avLst>
          </a:prstGeom>
        </p:spPr>
        <p:txBody>
          <a:bodyPr/>
          <a:lstStyle/>
          <a:p>
            <a:endParaRPr lang="ru-RU" dirty="0"/>
          </a:p>
        </p:txBody>
      </p:sp>
      <p:sp>
        <p:nvSpPr>
          <p:cNvPr id="10" name="Рисунок 2">
            <a:extLst>
              <a:ext uri="{FF2B5EF4-FFF2-40B4-BE49-F238E27FC236}">
                <a16:creationId xmlns:a16="http://schemas.microsoft.com/office/drawing/2014/main" id="{8F0CB042-A157-2892-A9F3-8F41034FBC2B}"/>
              </a:ext>
            </a:extLst>
          </p:cNvPr>
          <p:cNvSpPr>
            <a:spLocks noGrp="1"/>
          </p:cNvSpPr>
          <p:nvPr>
            <p:ph type="pic" sz="quarter" idx="17"/>
          </p:nvPr>
        </p:nvSpPr>
        <p:spPr>
          <a:xfrm>
            <a:off x="3095171" y="2962031"/>
            <a:ext cx="2532744" cy="1883023"/>
          </a:xfrm>
          <a:prstGeom prst="roundRect">
            <a:avLst>
              <a:gd name="adj" fmla="val 11537"/>
            </a:avLst>
          </a:prstGeom>
        </p:spPr>
        <p:txBody>
          <a:bodyPr/>
          <a:lstStyle/>
          <a:p>
            <a:endParaRPr lang="ru-RU" dirty="0"/>
          </a:p>
        </p:txBody>
      </p:sp>
      <p:sp>
        <p:nvSpPr>
          <p:cNvPr id="11" name="Рисунок 2">
            <a:extLst>
              <a:ext uri="{FF2B5EF4-FFF2-40B4-BE49-F238E27FC236}">
                <a16:creationId xmlns:a16="http://schemas.microsoft.com/office/drawing/2014/main" id="{B7890194-FBA6-DE42-AD42-307D6F999BEF}"/>
              </a:ext>
            </a:extLst>
          </p:cNvPr>
          <p:cNvSpPr>
            <a:spLocks noGrp="1"/>
          </p:cNvSpPr>
          <p:nvPr>
            <p:ph type="pic" sz="quarter" idx="18"/>
          </p:nvPr>
        </p:nvSpPr>
        <p:spPr>
          <a:xfrm>
            <a:off x="457199" y="2962031"/>
            <a:ext cx="2532744" cy="1883023"/>
          </a:xfrm>
          <a:prstGeom prst="roundRect">
            <a:avLst>
              <a:gd name="adj" fmla="val 11537"/>
            </a:avLst>
          </a:prstGeom>
        </p:spPr>
        <p:txBody>
          <a:bodyPr/>
          <a:lstStyle/>
          <a:p>
            <a:endParaRPr lang="ru-RU" dirty="0"/>
          </a:p>
        </p:txBody>
      </p:sp>
    </p:spTree>
    <p:extLst>
      <p:ext uri="{BB962C8B-B14F-4D97-AF65-F5344CB8AC3E}">
        <p14:creationId xmlns:p14="http://schemas.microsoft.com/office/powerpoint/2010/main" val="3246427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kfq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3" name="Content Placeholder 2"/>
          <p:cNvSpPr>
            <a:spLocks noGrp="1"/>
          </p:cNvSpPr>
          <p:nvPr>
            <p:ph sz="half" idx="1" hasCustomPrompt="1"/>
          </p:nvPr>
        </p:nvSpPr>
        <p:spPr>
          <a:xfrm>
            <a:off x="457200" y="1211943"/>
            <a:ext cx="7467600" cy="3447143"/>
          </a:xfrm>
        </p:spPr>
        <p:txBody>
          <a:bodyPr/>
          <a:lstStyle>
            <a:lvl1pPr marL="0" indent="0">
              <a:buFont typeface="Arial" panose="020B0604020202020204" pitchFamily="34" charset="0"/>
              <a:buNone/>
              <a:defRPr sz="1400" baseline="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ru-RU" sz="2400" dirty="0">
                <a:latin typeface="Golos Text" panose="020B0503020202020204"/>
              </a:rPr>
              <a:t>Здесь при необходимости располагается основной текст слайда, ключевая формулировка.</a:t>
            </a:r>
          </a:p>
          <a:p>
            <a:endParaRPr lang="ru-RU" sz="2400" dirty="0">
              <a:latin typeface="Golos Text" panose="020B0503020202020204"/>
            </a:endParaRPr>
          </a:p>
          <a:p>
            <a:pPr marL="0" indent="0" algn="l">
              <a:buNone/>
            </a:pPr>
            <a:r>
              <a:rPr lang="ru-RU" sz="20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2000" b="0" i="0" dirty="0">
                <a:solidFill>
                  <a:srgbClr val="2C2D2E"/>
                </a:solidFill>
                <a:effectLst/>
                <a:latin typeface="Golos Text" panose="020B0503020202020204"/>
              </a:rPr>
              <a:t> список;</a:t>
            </a:r>
          </a:p>
          <a:p>
            <a:pPr algn="l">
              <a:buFont typeface="Arial" panose="020B0604020202020204" pitchFamily="34" charset="0"/>
              <a:buChar char="•"/>
            </a:pPr>
            <a:r>
              <a:rPr lang="ru-RU" sz="2000" b="0" i="0" dirty="0">
                <a:solidFill>
                  <a:srgbClr val="2C2D2E"/>
                </a:solidFill>
                <a:effectLst/>
                <a:latin typeface="Golos Text" panose="020B0503020202020204"/>
              </a:rPr>
              <a:t> список;</a:t>
            </a:r>
          </a:p>
          <a:p>
            <a:pPr algn="l">
              <a:buFont typeface="Arial" panose="020B0604020202020204" pitchFamily="34" charset="0"/>
              <a:buChar char="•"/>
            </a:pPr>
            <a:r>
              <a:rPr lang="ru-RU" sz="20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3509715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4" name="Текст 6">
            <a:extLst>
              <a:ext uri="{FF2B5EF4-FFF2-40B4-BE49-F238E27FC236}">
                <a16:creationId xmlns:a16="http://schemas.microsoft.com/office/drawing/2014/main" id="{46AE54EB-260E-9A56-307F-307DC6AE3274}"/>
              </a:ext>
            </a:extLst>
          </p:cNvPr>
          <p:cNvSpPr>
            <a:spLocks noGrp="1"/>
          </p:cNvSpPr>
          <p:nvPr>
            <p:ph type="body" sz="quarter" idx="13" hasCustomPrompt="1"/>
          </p:nvPr>
        </p:nvSpPr>
        <p:spPr>
          <a:xfrm>
            <a:off x="457201" y="963397"/>
            <a:ext cx="2532744" cy="1883023"/>
          </a:xfrm>
        </p:spPr>
        <p:txBody>
          <a:bodyPr>
            <a:normAutofit/>
          </a:bodyPr>
          <a:lstStyle>
            <a:lvl1pPr marL="0" indent="0">
              <a:buNone/>
              <a:defRPr sz="1800" b="1"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ru-RU" dirty="0"/>
              <a:t>Ключевая фраза слайда</a:t>
            </a:r>
          </a:p>
        </p:txBody>
      </p:sp>
      <p:sp>
        <p:nvSpPr>
          <p:cNvPr id="7" name="Рисунок 2">
            <a:extLst>
              <a:ext uri="{FF2B5EF4-FFF2-40B4-BE49-F238E27FC236}">
                <a16:creationId xmlns:a16="http://schemas.microsoft.com/office/drawing/2014/main" id="{20DDEE97-30A5-E948-6E23-28FB2BCF96FD}"/>
              </a:ext>
            </a:extLst>
          </p:cNvPr>
          <p:cNvSpPr>
            <a:spLocks noGrp="1"/>
          </p:cNvSpPr>
          <p:nvPr>
            <p:ph type="pic" sz="quarter" idx="17"/>
          </p:nvPr>
        </p:nvSpPr>
        <p:spPr>
          <a:xfrm>
            <a:off x="3095171" y="963397"/>
            <a:ext cx="2532744" cy="1883023"/>
          </a:xfrm>
          <a:prstGeom prst="roundRect">
            <a:avLst>
              <a:gd name="adj" fmla="val 11537"/>
            </a:avLst>
          </a:prstGeom>
        </p:spPr>
        <p:txBody>
          <a:bodyPr/>
          <a:lstStyle/>
          <a:p>
            <a:endParaRPr lang="ru-RU" dirty="0"/>
          </a:p>
        </p:txBody>
      </p:sp>
      <p:sp>
        <p:nvSpPr>
          <p:cNvPr id="10" name="Рисунок 2">
            <a:extLst>
              <a:ext uri="{FF2B5EF4-FFF2-40B4-BE49-F238E27FC236}">
                <a16:creationId xmlns:a16="http://schemas.microsoft.com/office/drawing/2014/main" id="{AAC08422-7D47-2B7E-7D28-680BC07B364D}"/>
              </a:ext>
            </a:extLst>
          </p:cNvPr>
          <p:cNvSpPr>
            <a:spLocks noGrp="1"/>
          </p:cNvSpPr>
          <p:nvPr>
            <p:ph type="pic" sz="quarter" idx="18"/>
          </p:nvPr>
        </p:nvSpPr>
        <p:spPr>
          <a:xfrm>
            <a:off x="5733141" y="966928"/>
            <a:ext cx="2532744" cy="1883023"/>
          </a:xfrm>
          <a:prstGeom prst="roundRect">
            <a:avLst>
              <a:gd name="adj" fmla="val 11196"/>
            </a:avLst>
          </a:prstGeom>
        </p:spPr>
        <p:txBody>
          <a:bodyPr/>
          <a:lstStyle/>
          <a:p>
            <a:endParaRPr lang="ru-RU" dirty="0"/>
          </a:p>
        </p:txBody>
      </p:sp>
      <p:sp>
        <p:nvSpPr>
          <p:cNvPr id="11" name="Рисунок 2">
            <a:extLst>
              <a:ext uri="{FF2B5EF4-FFF2-40B4-BE49-F238E27FC236}">
                <a16:creationId xmlns:a16="http://schemas.microsoft.com/office/drawing/2014/main" id="{4D0F3CB7-1C07-A606-10E8-3541ED42DF3F}"/>
              </a:ext>
            </a:extLst>
          </p:cNvPr>
          <p:cNvSpPr>
            <a:spLocks noGrp="1"/>
          </p:cNvSpPr>
          <p:nvPr>
            <p:ph type="pic" sz="quarter" idx="19"/>
          </p:nvPr>
        </p:nvSpPr>
        <p:spPr>
          <a:xfrm>
            <a:off x="5733141" y="2954042"/>
            <a:ext cx="2532744" cy="1883023"/>
          </a:xfrm>
          <a:prstGeom prst="roundRect">
            <a:avLst>
              <a:gd name="adj" fmla="val 8802"/>
            </a:avLst>
          </a:prstGeom>
        </p:spPr>
        <p:txBody>
          <a:bodyPr/>
          <a:lstStyle/>
          <a:p>
            <a:endParaRPr lang="ru-RU" dirty="0"/>
          </a:p>
        </p:txBody>
      </p:sp>
      <p:sp>
        <p:nvSpPr>
          <p:cNvPr id="12" name="Рисунок 2">
            <a:extLst>
              <a:ext uri="{FF2B5EF4-FFF2-40B4-BE49-F238E27FC236}">
                <a16:creationId xmlns:a16="http://schemas.microsoft.com/office/drawing/2014/main" id="{AFE5227E-AF6F-5CD4-3762-3B690A4EFAC6}"/>
              </a:ext>
            </a:extLst>
          </p:cNvPr>
          <p:cNvSpPr>
            <a:spLocks noGrp="1"/>
          </p:cNvSpPr>
          <p:nvPr>
            <p:ph type="pic" sz="quarter" idx="20"/>
          </p:nvPr>
        </p:nvSpPr>
        <p:spPr>
          <a:xfrm>
            <a:off x="3095171" y="2960314"/>
            <a:ext cx="2532744" cy="1883023"/>
          </a:xfrm>
          <a:prstGeom prst="roundRect">
            <a:avLst>
              <a:gd name="adj" fmla="val 8459"/>
            </a:avLst>
          </a:prstGeom>
        </p:spPr>
        <p:txBody>
          <a:bodyPr/>
          <a:lstStyle/>
          <a:p>
            <a:endParaRPr lang="ru-RU" dirty="0"/>
          </a:p>
        </p:txBody>
      </p:sp>
      <p:sp>
        <p:nvSpPr>
          <p:cNvPr id="13" name="Рисунок 2">
            <a:extLst>
              <a:ext uri="{FF2B5EF4-FFF2-40B4-BE49-F238E27FC236}">
                <a16:creationId xmlns:a16="http://schemas.microsoft.com/office/drawing/2014/main" id="{F1DACFFD-7F12-BA1F-C994-00039280C0A0}"/>
              </a:ext>
            </a:extLst>
          </p:cNvPr>
          <p:cNvSpPr>
            <a:spLocks noGrp="1"/>
          </p:cNvSpPr>
          <p:nvPr>
            <p:ph type="pic" sz="quarter" idx="21"/>
          </p:nvPr>
        </p:nvSpPr>
        <p:spPr>
          <a:xfrm>
            <a:off x="457200" y="2960314"/>
            <a:ext cx="2532744" cy="1883023"/>
          </a:xfrm>
          <a:prstGeom prst="roundRect">
            <a:avLst>
              <a:gd name="adj" fmla="val 10169"/>
            </a:avLst>
          </a:prstGeom>
        </p:spPr>
        <p:txBody>
          <a:bodyPr/>
          <a:lstStyle/>
          <a:p>
            <a:endParaRPr lang="ru-RU" dirty="0"/>
          </a:p>
        </p:txBody>
      </p:sp>
    </p:spTree>
    <p:extLst>
      <p:ext uri="{BB962C8B-B14F-4D97-AF65-F5344CB8AC3E}">
        <p14:creationId xmlns:p14="http://schemas.microsoft.com/office/powerpoint/2010/main" val="11318188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24"/>
          <p:cNvSpPr>
            <a:spLocks noGrp="1"/>
          </p:cNvSpPr>
          <p:nvPr>
            <p:ph type="body" sz="quarter" idx="20" hasCustomPrompt="1"/>
          </p:nvPr>
        </p:nvSpPr>
        <p:spPr>
          <a:xfrm>
            <a:off x="457201"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6" name="Text Placeholder 24"/>
          <p:cNvSpPr>
            <a:spLocks noGrp="1"/>
          </p:cNvSpPr>
          <p:nvPr>
            <p:ph type="body" sz="quarter" idx="21" hasCustomPrompt="1"/>
          </p:nvPr>
        </p:nvSpPr>
        <p:spPr>
          <a:xfrm>
            <a:off x="3275819"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7" name="Text Placeholder 24"/>
          <p:cNvSpPr>
            <a:spLocks noGrp="1"/>
          </p:cNvSpPr>
          <p:nvPr>
            <p:ph type="body" sz="quarter" idx="22" hasCustomPrompt="1"/>
          </p:nvPr>
        </p:nvSpPr>
        <p:spPr>
          <a:xfrm>
            <a:off x="6085706"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 name="Title 1">
            <a:extLst>
              <a:ext uri="{FF2B5EF4-FFF2-40B4-BE49-F238E27FC236}">
                <a16:creationId xmlns:a16="http://schemas.microsoft.com/office/drawing/2014/main" id="{61F822C9-93DB-8981-8DE8-9669C842C913}"/>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11" name="Рисунок 2">
            <a:extLst>
              <a:ext uri="{FF2B5EF4-FFF2-40B4-BE49-F238E27FC236}">
                <a16:creationId xmlns:a16="http://schemas.microsoft.com/office/drawing/2014/main" id="{ABC6181E-5380-5398-36BA-70EAD01E6B61}"/>
              </a:ext>
            </a:extLst>
          </p:cNvPr>
          <p:cNvSpPr>
            <a:spLocks noGrp="1"/>
          </p:cNvSpPr>
          <p:nvPr>
            <p:ph type="pic" sz="quarter" idx="31" hasCustomPrompt="1"/>
          </p:nvPr>
        </p:nvSpPr>
        <p:spPr>
          <a:xfrm>
            <a:off x="454050" y="952607"/>
            <a:ext cx="2589213" cy="1304294"/>
          </a:xfrm>
          <a:prstGeom prst="roundRect">
            <a:avLst>
              <a:gd name="adj" fmla="val 9261"/>
            </a:avLst>
          </a:prstGeom>
        </p:spPr>
        <p:txBody>
          <a:bodyPr/>
          <a:lstStyle>
            <a:lvl1pPr>
              <a:defRPr/>
            </a:lvl1pPr>
          </a:lstStyle>
          <a:p>
            <a:r>
              <a:rPr lang="ru-RU" dirty="0"/>
              <a:t>Изображение</a:t>
            </a:r>
          </a:p>
        </p:txBody>
      </p:sp>
      <p:sp>
        <p:nvSpPr>
          <p:cNvPr id="12" name="Рисунок 2">
            <a:extLst>
              <a:ext uri="{FF2B5EF4-FFF2-40B4-BE49-F238E27FC236}">
                <a16:creationId xmlns:a16="http://schemas.microsoft.com/office/drawing/2014/main" id="{6C8F21F1-75B3-D8F1-2DB5-6F70F86F1DBF}"/>
              </a:ext>
            </a:extLst>
          </p:cNvPr>
          <p:cNvSpPr>
            <a:spLocks noGrp="1"/>
          </p:cNvSpPr>
          <p:nvPr>
            <p:ph type="pic" sz="quarter" idx="32" hasCustomPrompt="1"/>
          </p:nvPr>
        </p:nvSpPr>
        <p:spPr>
          <a:xfrm>
            <a:off x="3275818" y="952607"/>
            <a:ext cx="2589213" cy="1304294"/>
          </a:xfrm>
          <a:prstGeom prst="roundRect">
            <a:avLst>
              <a:gd name="adj" fmla="val 11730"/>
            </a:avLst>
          </a:prstGeom>
        </p:spPr>
        <p:txBody>
          <a:bodyPr/>
          <a:lstStyle>
            <a:lvl1pPr>
              <a:defRPr/>
            </a:lvl1pPr>
          </a:lstStyle>
          <a:p>
            <a:r>
              <a:rPr lang="ru-RU" dirty="0"/>
              <a:t>Изображение</a:t>
            </a:r>
          </a:p>
        </p:txBody>
      </p:sp>
      <p:sp>
        <p:nvSpPr>
          <p:cNvPr id="13" name="Рисунок 2">
            <a:extLst>
              <a:ext uri="{FF2B5EF4-FFF2-40B4-BE49-F238E27FC236}">
                <a16:creationId xmlns:a16="http://schemas.microsoft.com/office/drawing/2014/main" id="{276AF22E-2A7E-F9AB-5142-9D689D32BAC7}"/>
              </a:ext>
            </a:extLst>
          </p:cNvPr>
          <p:cNvSpPr>
            <a:spLocks noGrp="1"/>
          </p:cNvSpPr>
          <p:nvPr>
            <p:ph type="pic" sz="quarter" idx="33" hasCustomPrompt="1"/>
          </p:nvPr>
        </p:nvSpPr>
        <p:spPr>
          <a:xfrm>
            <a:off x="6089789" y="952607"/>
            <a:ext cx="2589213" cy="1304294"/>
          </a:xfrm>
          <a:prstGeom prst="roundRect">
            <a:avLst>
              <a:gd name="adj" fmla="val 10249"/>
            </a:avLst>
          </a:prstGeom>
        </p:spPr>
        <p:txBody>
          <a:bodyPr/>
          <a:lstStyle>
            <a:lvl1pPr>
              <a:defRPr/>
            </a:lvl1pPr>
          </a:lstStyle>
          <a:p>
            <a:r>
              <a:rPr lang="ru-RU" dirty="0"/>
              <a:t>Изображение</a:t>
            </a:r>
          </a:p>
        </p:txBody>
      </p:sp>
      <p:sp>
        <p:nvSpPr>
          <p:cNvPr id="14" name="Text Placeholder 24">
            <a:extLst>
              <a:ext uri="{FF2B5EF4-FFF2-40B4-BE49-F238E27FC236}">
                <a16:creationId xmlns:a16="http://schemas.microsoft.com/office/drawing/2014/main" id="{4381B90F-578B-03FE-3E62-01B123DDCA0C}"/>
              </a:ext>
            </a:extLst>
          </p:cNvPr>
          <p:cNvSpPr>
            <a:spLocks noGrp="1"/>
          </p:cNvSpPr>
          <p:nvPr>
            <p:ph type="body" sz="quarter" idx="34" hasCustomPrompt="1"/>
          </p:nvPr>
        </p:nvSpPr>
        <p:spPr>
          <a:xfrm>
            <a:off x="460352"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5" name="Text Placeholder 24">
            <a:extLst>
              <a:ext uri="{FF2B5EF4-FFF2-40B4-BE49-F238E27FC236}">
                <a16:creationId xmlns:a16="http://schemas.microsoft.com/office/drawing/2014/main" id="{78F39546-2C38-A484-9527-E82840466A91}"/>
              </a:ext>
            </a:extLst>
          </p:cNvPr>
          <p:cNvSpPr>
            <a:spLocks noGrp="1"/>
          </p:cNvSpPr>
          <p:nvPr>
            <p:ph type="body" sz="quarter" idx="35" hasCustomPrompt="1"/>
          </p:nvPr>
        </p:nvSpPr>
        <p:spPr>
          <a:xfrm>
            <a:off x="3278970"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7" name="Text Placeholder 24">
            <a:extLst>
              <a:ext uri="{FF2B5EF4-FFF2-40B4-BE49-F238E27FC236}">
                <a16:creationId xmlns:a16="http://schemas.microsoft.com/office/drawing/2014/main" id="{62CF135A-DC57-BFA7-737D-7E89CABB270B}"/>
              </a:ext>
            </a:extLst>
          </p:cNvPr>
          <p:cNvSpPr>
            <a:spLocks noGrp="1"/>
          </p:cNvSpPr>
          <p:nvPr>
            <p:ph type="body" sz="quarter" idx="36" hasCustomPrompt="1"/>
          </p:nvPr>
        </p:nvSpPr>
        <p:spPr>
          <a:xfrm>
            <a:off x="6088857"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3" name="Рисунок 2">
            <a:extLst>
              <a:ext uri="{FF2B5EF4-FFF2-40B4-BE49-F238E27FC236}">
                <a16:creationId xmlns:a16="http://schemas.microsoft.com/office/drawing/2014/main" id="{F2DF9285-C300-85F5-A106-92A286165DE1}"/>
              </a:ext>
            </a:extLst>
          </p:cNvPr>
          <p:cNvSpPr>
            <a:spLocks noGrp="1"/>
          </p:cNvSpPr>
          <p:nvPr>
            <p:ph type="pic" sz="quarter" idx="37" hasCustomPrompt="1"/>
          </p:nvPr>
        </p:nvSpPr>
        <p:spPr>
          <a:xfrm>
            <a:off x="457201" y="2866358"/>
            <a:ext cx="2589213" cy="1304294"/>
          </a:xfrm>
          <a:prstGeom prst="roundRect">
            <a:avLst>
              <a:gd name="adj" fmla="val 12224"/>
            </a:avLst>
          </a:prstGeom>
        </p:spPr>
        <p:txBody>
          <a:bodyPr/>
          <a:lstStyle>
            <a:lvl1pPr>
              <a:defRPr/>
            </a:lvl1pPr>
          </a:lstStyle>
          <a:p>
            <a:r>
              <a:rPr lang="ru-RU" dirty="0"/>
              <a:t>Изображение</a:t>
            </a:r>
          </a:p>
        </p:txBody>
      </p:sp>
      <p:sp>
        <p:nvSpPr>
          <p:cNvPr id="24" name="Рисунок 2">
            <a:extLst>
              <a:ext uri="{FF2B5EF4-FFF2-40B4-BE49-F238E27FC236}">
                <a16:creationId xmlns:a16="http://schemas.microsoft.com/office/drawing/2014/main" id="{3E7EB42F-DA19-C666-2E68-46C62D129469}"/>
              </a:ext>
            </a:extLst>
          </p:cNvPr>
          <p:cNvSpPr>
            <a:spLocks noGrp="1"/>
          </p:cNvSpPr>
          <p:nvPr>
            <p:ph type="pic" sz="quarter" idx="38" hasCustomPrompt="1"/>
          </p:nvPr>
        </p:nvSpPr>
        <p:spPr>
          <a:xfrm>
            <a:off x="3278969" y="2866358"/>
            <a:ext cx="2589213" cy="1304294"/>
          </a:xfrm>
          <a:prstGeom prst="roundRect">
            <a:avLst>
              <a:gd name="adj" fmla="val 11236"/>
            </a:avLst>
          </a:prstGeom>
        </p:spPr>
        <p:txBody>
          <a:bodyPr/>
          <a:lstStyle>
            <a:lvl1pPr>
              <a:defRPr/>
            </a:lvl1pPr>
          </a:lstStyle>
          <a:p>
            <a:r>
              <a:rPr lang="ru-RU" dirty="0"/>
              <a:t>Изображение</a:t>
            </a:r>
          </a:p>
        </p:txBody>
      </p:sp>
      <p:sp>
        <p:nvSpPr>
          <p:cNvPr id="31" name="Рисунок 2">
            <a:extLst>
              <a:ext uri="{FF2B5EF4-FFF2-40B4-BE49-F238E27FC236}">
                <a16:creationId xmlns:a16="http://schemas.microsoft.com/office/drawing/2014/main" id="{8819B960-AE2A-9E43-B370-CD1D6A1ACE8D}"/>
              </a:ext>
            </a:extLst>
          </p:cNvPr>
          <p:cNvSpPr>
            <a:spLocks noGrp="1"/>
          </p:cNvSpPr>
          <p:nvPr>
            <p:ph type="pic" sz="quarter" idx="39" hasCustomPrompt="1"/>
          </p:nvPr>
        </p:nvSpPr>
        <p:spPr>
          <a:xfrm>
            <a:off x="6092940" y="2866358"/>
            <a:ext cx="2589213" cy="1304294"/>
          </a:xfrm>
          <a:prstGeom prst="roundRect">
            <a:avLst>
              <a:gd name="adj" fmla="val 9755"/>
            </a:avLst>
          </a:prstGeom>
        </p:spPr>
        <p:txBody>
          <a:bodyPr/>
          <a:lstStyle>
            <a:lvl1pPr>
              <a:defRPr/>
            </a:lvl1pPr>
          </a:lstStyle>
          <a:p>
            <a:r>
              <a:rPr lang="ru-RU" dirty="0"/>
              <a:t>Изображение</a:t>
            </a:r>
          </a:p>
        </p:txBody>
      </p:sp>
    </p:spTree>
    <p:extLst>
      <p:ext uri="{BB962C8B-B14F-4D97-AF65-F5344CB8AC3E}">
        <p14:creationId xmlns:p14="http://schemas.microsoft.com/office/powerpoint/2010/main" val="7186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DC7664A4-1431-5B79-D831-F6220EA4364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4" name="Текст 13">
            <a:extLst>
              <a:ext uri="{FF2B5EF4-FFF2-40B4-BE49-F238E27FC236}">
                <a16:creationId xmlns:a16="http://schemas.microsoft.com/office/drawing/2014/main" id="{9A5E5274-1C05-A7BB-B9D5-BE8CD4A5E9F8}"/>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5" name="Текст 7">
            <a:extLst>
              <a:ext uri="{FF2B5EF4-FFF2-40B4-BE49-F238E27FC236}">
                <a16:creationId xmlns:a16="http://schemas.microsoft.com/office/drawing/2014/main" id="{5FC28AB9-3129-9DBE-782C-D2B113A5A6D2}"/>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4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6" name="Текст 13">
            <a:extLst>
              <a:ext uri="{FF2B5EF4-FFF2-40B4-BE49-F238E27FC236}">
                <a16:creationId xmlns:a16="http://schemas.microsoft.com/office/drawing/2014/main" id="{12C4E9B1-800A-20F6-E4F7-84C6B3BE946F}"/>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7" name="Title 1">
            <a:extLst>
              <a:ext uri="{FF2B5EF4-FFF2-40B4-BE49-F238E27FC236}">
                <a16:creationId xmlns:a16="http://schemas.microsoft.com/office/drawing/2014/main" id="{5D8C1609-7E48-B73D-CDA4-19FD56B59EED}"/>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213932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256F42A0-92A9-ED41-A4B6-1B839857D476}"/>
              </a:ext>
            </a:extLst>
          </p:cNvPr>
          <p:cNvSpPr>
            <a:spLocks noGrp="1"/>
          </p:cNvSpPr>
          <p:nvPr>
            <p:ph type="pic" sz="quarter" idx="10"/>
          </p:nvPr>
        </p:nvSpPr>
        <p:spPr>
          <a:xfrm>
            <a:off x="457200" y="936852"/>
            <a:ext cx="4608513" cy="3842155"/>
          </a:xfrm>
          <a:prstGeom prst="roundRect">
            <a:avLst>
              <a:gd name="adj" fmla="val 7784"/>
            </a:avLst>
          </a:prstGeom>
        </p:spPr>
        <p:txBody>
          <a:bodyPr/>
          <a:lstStyle/>
          <a:p>
            <a:endParaRPr lang="ru-RU" dirty="0"/>
          </a:p>
        </p:txBody>
      </p:sp>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2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Здесь при необходимости располагается основной текст слайда, ключевая формулировка.</a:t>
            </a:r>
          </a:p>
        </p:txBody>
      </p:sp>
    </p:spTree>
    <p:extLst>
      <p:ext uri="{BB962C8B-B14F-4D97-AF65-F5344CB8AC3E}">
        <p14:creationId xmlns:p14="http://schemas.microsoft.com/office/powerpoint/2010/main" val="439475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0393FA-3ECC-3158-E15E-58890F60BDB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613DB0C6-E4DE-9A4B-998D-34852F1B3E94}"/>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4034559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4237414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Текст 7">
            <a:extLst>
              <a:ext uri="{FF2B5EF4-FFF2-40B4-BE49-F238E27FC236}">
                <a16:creationId xmlns:a16="http://schemas.microsoft.com/office/drawing/2014/main" id="{36D9692A-5DC0-3DF1-F516-70164F11C5A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16" name="Текст 13">
            <a:extLst>
              <a:ext uri="{FF2B5EF4-FFF2-40B4-BE49-F238E27FC236}">
                <a16:creationId xmlns:a16="http://schemas.microsoft.com/office/drawing/2014/main" id="{C2C41F40-A63A-48C4-01DC-A4A13BB7B83E}"/>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2" name="Title 1">
            <a:extLst>
              <a:ext uri="{FF2B5EF4-FFF2-40B4-BE49-F238E27FC236}">
                <a16:creationId xmlns:a16="http://schemas.microsoft.com/office/drawing/2014/main" id="{63D5B27C-CA4C-7381-3F84-F0595A76CE4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3" name="Текст 7">
            <a:extLst>
              <a:ext uri="{FF2B5EF4-FFF2-40B4-BE49-F238E27FC236}">
                <a16:creationId xmlns:a16="http://schemas.microsoft.com/office/drawing/2014/main" id="{2AA24315-FE73-04A8-D530-E746EC0C202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4" name="Текст 13">
            <a:extLst>
              <a:ext uri="{FF2B5EF4-FFF2-40B4-BE49-F238E27FC236}">
                <a16:creationId xmlns:a16="http://schemas.microsoft.com/office/drawing/2014/main" id="{69578C56-72EB-AE17-C6D4-CE1E8FBA306B}"/>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Tree>
    <p:extLst>
      <p:ext uri="{BB962C8B-B14F-4D97-AF65-F5344CB8AC3E}">
        <p14:creationId xmlns:p14="http://schemas.microsoft.com/office/powerpoint/2010/main" val="301893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AE2ED3E-3221-72A5-8340-4E08819C8F2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Рисунок 2">
            <a:extLst>
              <a:ext uri="{FF2B5EF4-FFF2-40B4-BE49-F238E27FC236}">
                <a16:creationId xmlns:a16="http://schemas.microsoft.com/office/drawing/2014/main" id="{19B43694-08A8-116E-FA12-468591D136C9}"/>
              </a:ext>
            </a:extLst>
          </p:cNvPr>
          <p:cNvSpPr>
            <a:spLocks noGrp="1"/>
          </p:cNvSpPr>
          <p:nvPr>
            <p:ph type="pic" sz="quarter" idx="10"/>
          </p:nvPr>
        </p:nvSpPr>
        <p:spPr>
          <a:xfrm>
            <a:off x="457200" y="936852"/>
            <a:ext cx="4608513" cy="3842155"/>
          </a:xfrm>
          <a:prstGeom prst="roundRect">
            <a:avLst>
              <a:gd name="adj" fmla="val 7952"/>
            </a:avLst>
          </a:prstGeom>
        </p:spPr>
        <p:txBody>
          <a:bodyPr/>
          <a:lstStyle/>
          <a:p>
            <a:endParaRPr lang="ru-RU"/>
          </a:p>
        </p:txBody>
      </p:sp>
      <p:sp>
        <p:nvSpPr>
          <p:cNvPr id="5" name="Текст 6">
            <a:extLst>
              <a:ext uri="{FF2B5EF4-FFF2-40B4-BE49-F238E27FC236}">
                <a16:creationId xmlns:a16="http://schemas.microsoft.com/office/drawing/2014/main" id="{E75CB8B0-7394-87DF-B065-6F242AB2D01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1993366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E98E654-ABDC-7E78-775E-43A2D6214CB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85D71CC7-EEA6-E9D0-68AD-36562CCF6071}"/>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2540818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6434"/>
            <a:ext cx="8229600" cy="620483"/>
          </a:xfrm>
          <a:prstGeom prst="rect">
            <a:avLst/>
          </a:prstGeom>
        </p:spPr>
        <p:txBody>
          <a:bodyPr vert="horz" lIns="91440" tIns="45720" rIns="91440" bIns="45720" rtlCol="0" anchor="ctr">
            <a:normAutofit/>
          </a:bodyPr>
          <a:lstStyle/>
          <a:p>
            <a:r>
              <a:rPr lang="ru-RU" dirty="0"/>
              <a:t>Заголовок</a:t>
            </a:r>
            <a:endParaRPr lang="en-US" dirty="0"/>
          </a:p>
        </p:txBody>
      </p:sp>
      <p:sp>
        <p:nvSpPr>
          <p:cNvPr id="3" name="Text Placeholder 2"/>
          <p:cNvSpPr>
            <a:spLocks noGrp="1"/>
          </p:cNvSpPr>
          <p:nvPr>
            <p:ph type="body" idx="1"/>
          </p:nvPr>
        </p:nvSpPr>
        <p:spPr>
          <a:xfrm>
            <a:off x="457200" y="1121912"/>
            <a:ext cx="8229600" cy="2899675"/>
          </a:xfrm>
          <a:prstGeom prst="rect">
            <a:avLst/>
          </a:prstGeom>
        </p:spPr>
        <p:txBody>
          <a:bodyPr vert="horz" lIns="91440" tIns="45720" rIns="91440" bIns="45720" rtlCol="0">
            <a:normAutofit/>
          </a:bodyPr>
          <a:lstStyle/>
          <a:p>
            <a:pPr lvl="0"/>
            <a:r>
              <a:rPr lang="ru-RU" dirty="0"/>
              <a:t>Образец текста</a:t>
            </a:r>
          </a:p>
        </p:txBody>
      </p:sp>
      <p:sp>
        <p:nvSpPr>
          <p:cNvPr id="4" name="TextBox 3"/>
          <p:cNvSpPr txBox="1"/>
          <p:nvPr/>
        </p:nvSpPr>
        <p:spPr>
          <a:xfrm>
            <a:off x="-865051" y="4134125"/>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5D4D3E97-5D7A-1D29-BA55-742D76C1C8C4}"/>
              </a:ext>
            </a:extLst>
          </p:cNvPr>
          <p:cNvSpPr txBox="1"/>
          <p:nvPr userDrawn="1"/>
        </p:nvSpPr>
        <p:spPr>
          <a:xfrm>
            <a:off x="-865051" y="41341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87678368"/>
      </p:ext>
    </p:extLst>
  </p:cSld>
  <p:clrMap bg1="lt1" tx1="dk1" bg2="lt2" tx2="dk2" accent1="accent1" accent2="accent2" accent3="accent3" accent4="accent4" accent5="accent5" accent6="accent6" hlink="hlink" folHlink="folHlink"/>
  <p:sldLayoutIdLst>
    <p:sldLayoutId id="2147483878" r:id="rId1"/>
    <p:sldLayoutId id="2147483872" r:id="rId2"/>
    <p:sldLayoutId id="2147483885" r:id="rId3"/>
    <p:sldLayoutId id="2147483877" r:id="rId4"/>
    <p:sldLayoutId id="2147483891" r:id="rId5"/>
    <p:sldLayoutId id="2147483883" r:id="rId6"/>
    <p:sldLayoutId id="2147483873" r:id="rId7"/>
    <p:sldLayoutId id="2147483888" r:id="rId8"/>
    <p:sldLayoutId id="2147483892" r:id="rId9"/>
    <p:sldLayoutId id="2147483874" r:id="rId10"/>
    <p:sldLayoutId id="2147483886" r:id="rId11"/>
    <p:sldLayoutId id="2147483889" r:id="rId12"/>
    <p:sldLayoutId id="2147483893" r:id="rId13"/>
    <p:sldLayoutId id="2147483887" r:id="rId14"/>
    <p:sldLayoutId id="2147483890" r:id="rId15"/>
    <p:sldLayoutId id="2147483880" r:id="rId16"/>
    <p:sldLayoutId id="2147483894" r:id="rId17"/>
    <p:sldLayoutId id="2147483875" r:id="rId18"/>
    <p:sldLayoutId id="2147483881" r:id="rId19"/>
    <p:sldLayoutId id="2147483882" r:id="rId20"/>
    <p:sldLayoutId id="2147483706" r:id="rId21"/>
  </p:sldLayoutIdLst>
  <p:hf sldNum="0" hdr="0" ftr="0" dt="0"/>
  <p:txStyles>
    <p:titleStyle>
      <a:lvl1pPr algn="l" defTabSz="457200" rtl="0" eaLnBrk="1" latinLnBrk="0" hangingPunct="1">
        <a:spcBef>
          <a:spcPct val="0"/>
        </a:spcBef>
        <a:buNone/>
        <a:defRPr sz="3600" b="1" i="0" kern="1200" baseline="0">
          <a:solidFill>
            <a:schemeClr val="tx1"/>
          </a:solidFill>
          <a:latin typeface="ALS Gorizont Bold Expanded" panose="00000805000000000000" pitchFamily="50" charset="0"/>
          <a:ea typeface="+mj-ea"/>
          <a:cs typeface="+mj-cs"/>
        </a:defRPr>
      </a:lvl1pPr>
    </p:titleStyle>
    <p:body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202604" y="1823395"/>
            <a:ext cx="6738792" cy="1987069"/>
          </a:xfrm>
        </p:spPr>
        <p:txBody>
          <a:bodyPr>
            <a:noAutofit/>
          </a:bodyPr>
          <a:lstStyle/>
          <a:p>
            <a:pPr algn="ctr"/>
            <a:br>
              <a:rPr lang="ru-RU" sz="3600" dirty="0">
                <a:solidFill>
                  <a:schemeClr val="bg1"/>
                </a:solidFill>
              </a:rPr>
            </a:br>
            <a:r>
              <a:rPr lang="en" sz="3600" dirty="0">
                <a:solidFill>
                  <a:schemeClr val="bg1"/>
                </a:solidFill>
              </a:rPr>
              <a:t>Forecasting Social Media Activity by Location</a:t>
            </a:r>
            <a:br>
              <a:rPr lang="en" sz="3600" dirty="0">
                <a:solidFill>
                  <a:schemeClr val="bg1"/>
                </a:solidFill>
              </a:rPr>
            </a:br>
            <a:endParaRPr lang="en-US" sz="3600" dirty="0">
              <a:solidFill>
                <a:schemeClr val="bg1"/>
              </a:solidFill>
            </a:endParaRPr>
          </a:p>
        </p:txBody>
      </p:sp>
      <p:sp>
        <p:nvSpPr>
          <p:cNvPr id="3" name="Title 4">
            <a:extLst>
              <a:ext uri="{FF2B5EF4-FFF2-40B4-BE49-F238E27FC236}">
                <a16:creationId xmlns:a16="http://schemas.microsoft.com/office/drawing/2014/main" id="{40DF15AE-5370-EE1A-A685-FC20931D34B0}"/>
              </a:ext>
            </a:extLst>
          </p:cNvPr>
          <p:cNvSpPr txBox="1">
            <a:spLocks/>
          </p:cNvSpPr>
          <p:nvPr/>
        </p:nvSpPr>
        <p:spPr>
          <a:xfrm>
            <a:off x="6509657" y="4466446"/>
            <a:ext cx="2634343" cy="67705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1" i="0" kern="1200" baseline="0">
                <a:solidFill>
                  <a:schemeClr val="tx1"/>
                </a:solidFill>
                <a:latin typeface="Golos Text DemiBold" panose="020B0703020202020204" pitchFamily="34" charset="-52"/>
                <a:ea typeface="+mj-ea"/>
                <a:cs typeface="+mj-cs"/>
              </a:defRPr>
            </a:lvl1pPr>
          </a:lstStyle>
          <a:p>
            <a:r>
              <a:rPr lang="en" sz="1300" b="0" dirty="0" err="1">
                <a:solidFill>
                  <a:schemeClr val="bg1"/>
                </a:solidFill>
              </a:rPr>
              <a:t>Vysotskiy</a:t>
            </a:r>
            <a:r>
              <a:rPr lang="en" sz="1300" b="0" dirty="0">
                <a:solidFill>
                  <a:schemeClr val="bg1"/>
                </a:solidFill>
              </a:rPr>
              <a:t> Roman </a:t>
            </a:r>
            <a:r>
              <a:rPr lang="en" sz="1300" b="0" dirty="0" err="1">
                <a:solidFill>
                  <a:schemeClr val="bg1"/>
                </a:solidFill>
              </a:rPr>
              <a:t>Valerevich</a:t>
            </a:r>
            <a:r>
              <a:rPr lang="en-US" sz="1300" b="0" dirty="0">
                <a:solidFill>
                  <a:schemeClr val="bg1"/>
                </a:solidFill>
              </a:rPr>
              <a:t>,</a:t>
            </a:r>
            <a:r>
              <a:rPr lang="en" sz="1300" b="0" dirty="0">
                <a:solidFill>
                  <a:schemeClr val="bg1"/>
                </a:solidFill>
              </a:rPr>
              <a:t> J4232c</a:t>
            </a:r>
            <a:br>
              <a:rPr lang="en" sz="1300" b="0" dirty="0">
                <a:solidFill>
                  <a:schemeClr val="bg1"/>
                </a:solidFill>
              </a:rPr>
            </a:br>
            <a:r>
              <a:rPr lang="en-US" sz="1300" b="0" dirty="0" err="1">
                <a:solidFill>
                  <a:schemeClr val="bg1"/>
                </a:solidFill>
              </a:rPr>
              <a:t>Vershinin</a:t>
            </a:r>
            <a:r>
              <a:rPr lang="en-US" sz="1300" b="0" dirty="0">
                <a:solidFill>
                  <a:schemeClr val="bg1"/>
                </a:solidFill>
              </a:rPr>
              <a:t> Vladislav, J4233c</a:t>
            </a:r>
            <a:br>
              <a:rPr lang="en-US" sz="1300" b="0" dirty="0">
                <a:solidFill>
                  <a:schemeClr val="bg1"/>
                </a:solidFill>
              </a:rPr>
            </a:br>
            <a:r>
              <a:rPr lang="en-US" sz="1300" b="0" dirty="0" err="1">
                <a:solidFill>
                  <a:schemeClr val="bg1"/>
                </a:solidFill>
              </a:rPr>
              <a:t>Kozlyak</a:t>
            </a:r>
            <a:r>
              <a:rPr lang="en-US" sz="1300" b="0" dirty="0">
                <a:solidFill>
                  <a:schemeClr val="bg1"/>
                </a:solidFill>
              </a:rPr>
              <a:t> Ruslan, J4232c</a:t>
            </a:r>
            <a:br>
              <a:rPr lang="ru-RU" sz="1300" b="0" dirty="0">
                <a:solidFill>
                  <a:schemeClr val="bg1"/>
                </a:solidFill>
              </a:rPr>
            </a:br>
            <a:endParaRPr lang="en" sz="1300" b="0" dirty="0">
              <a:solidFill>
                <a:schemeClr val="bg1"/>
              </a:solidFill>
            </a:endParaRPr>
          </a:p>
        </p:txBody>
      </p:sp>
      <p:sp>
        <p:nvSpPr>
          <p:cNvPr id="7" name="Title 4">
            <a:extLst>
              <a:ext uri="{FF2B5EF4-FFF2-40B4-BE49-F238E27FC236}">
                <a16:creationId xmlns:a16="http://schemas.microsoft.com/office/drawing/2014/main" id="{1743AB3A-5FEE-F2EC-4E89-9A6FC78A6EAC}"/>
              </a:ext>
            </a:extLst>
          </p:cNvPr>
          <p:cNvSpPr txBox="1">
            <a:spLocks/>
          </p:cNvSpPr>
          <p:nvPr/>
        </p:nvSpPr>
        <p:spPr>
          <a:xfrm>
            <a:off x="1841292" y="517536"/>
            <a:ext cx="5461416" cy="67705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1" i="0" kern="1200" baseline="0">
                <a:solidFill>
                  <a:schemeClr val="tx1"/>
                </a:solidFill>
                <a:latin typeface="Golos Text DemiBold" panose="020B0703020202020204" pitchFamily="34" charset="-52"/>
                <a:ea typeface="+mj-ea"/>
                <a:cs typeface="+mj-cs"/>
              </a:defRPr>
            </a:lvl1pPr>
          </a:lstStyle>
          <a:p>
            <a:pPr algn="ctr"/>
            <a:r>
              <a:rPr lang="en" sz="1500" b="0" dirty="0">
                <a:solidFill>
                  <a:schemeClr val="bg1"/>
                </a:solidFill>
              </a:rPr>
              <a:t>Machine Learning for Industrial Data</a:t>
            </a:r>
          </a:p>
          <a:p>
            <a:endParaRPr lang="en" sz="1500" b="0" dirty="0">
              <a:solidFill>
                <a:schemeClr val="bg1"/>
              </a:solidFill>
            </a:endParaRPr>
          </a:p>
        </p:txBody>
      </p:sp>
      <p:sp>
        <p:nvSpPr>
          <p:cNvPr id="4" name="Title 4">
            <a:extLst>
              <a:ext uri="{FF2B5EF4-FFF2-40B4-BE49-F238E27FC236}">
                <a16:creationId xmlns:a16="http://schemas.microsoft.com/office/drawing/2014/main" id="{12D5175A-8C18-81E2-D003-390C4E2D4EC5}"/>
              </a:ext>
            </a:extLst>
          </p:cNvPr>
          <p:cNvSpPr txBox="1">
            <a:spLocks/>
          </p:cNvSpPr>
          <p:nvPr/>
        </p:nvSpPr>
        <p:spPr>
          <a:xfrm>
            <a:off x="58192" y="4625963"/>
            <a:ext cx="1544031" cy="67705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1" i="0" kern="1200" baseline="0">
                <a:solidFill>
                  <a:schemeClr val="tx1"/>
                </a:solidFill>
                <a:latin typeface="Golos Text DemiBold" panose="020B0703020202020204" pitchFamily="34" charset="-52"/>
                <a:ea typeface="+mj-ea"/>
                <a:cs typeface="+mj-cs"/>
              </a:defRPr>
            </a:lvl1pPr>
          </a:lstStyle>
          <a:p>
            <a:r>
              <a:rPr lang="en-US" sz="1300" b="0" dirty="0">
                <a:solidFill>
                  <a:schemeClr val="bg1"/>
                </a:solidFill>
              </a:rPr>
              <a:t>St. Petersburg 2024</a:t>
            </a:r>
            <a:endParaRPr lang="en" sz="1300" b="0" dirty="0">
              <a:solidFill>
                <a:schemeClr val="bg1"/>
              </a:solidFill>
            </a:endParaRPr>
          </a:p>
        </p:txBody>
      </p:sp>
    </p:spTree>
    <p:extLst>
      <p:ext uri="{BB962C8B-B14F-4D97-AF65-F5344CB8AC3E}">
        <p14:creationId xmlns:p14="http://schemas.microsoft.com/office/powerpoint/2010/main" val="3645148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51D94-293C-C57B-F742-8D6E25E1C55E}"/>
            </a:ext>
          </a:extLst>
        </p:cNvPr>
        <p:cNvGrpSpPr/>
        <p:nvPr/>
      </p:nvGrpSpPr>
      <p:grpSpPr>
        <a:xfrm>
          <a:off x="0" y="0"/>
          <a:ext cx="0" cy="0"/>
          <a:chOff x="0" y="0"/>
          <a:chExt cx="0" cy="0"/>
        </a:xfrm>
      </p:grpSpPr>
      <p:sp>
        <p:nvSpPr>
          <p:cNvPr id="3" name="Заголовок 2">
            <a:extLst>
              <a:ext uri="{FF2B5EF4-FFF2-40B4-BE49-F238E27FC236}">
                <a16:creationId xmlns:a16="http://schemas.microsoft.com/office/drawing/2014/main" id="{4A2400E2-AC61-07BE-AD33-A1D7EAFE995E}"/>
              </a:ext>
            </a:extLst>
          </p:cNvPr>
          <p:cNvSpPr>
            <a:spLocks noGrp="1"/>
          </p:cNvSpPr>
          <p:nvPr>
            <p:ph type="title"/>
          </p:nvPr>
        </p:nvSpPr>
        <p:spPr/>
        <p:txBody>
          <a:bodyPr>
            <a:noAutofit/>
          </a:bodyPr>
          <a:lstStyle/>
          <a:p>
            <a:r>
              <a:rPr lang="en-US" sz="2800" dirty="0"/>
              <a:t>Correlation matrix</a:t>
            </a:r>
            <a:endParaRPr lang="ru-RU" sz="2800" dirty="0"/>
          </a:p>
        </p:txBody>
      </p:sp>
      <p:sp>
        <p:nvSpPr>
          <p:cNvPr id="2" name="TextBox 1">
            <a:extLst>
              <a:ext uri="{FF2B5EF4-FFF2-40B4-BE49-F238E27FC236}">
                <a16:creationId xmlns:a16="http://schemas.microsoft.com/office/drawing/2014/main" id="{0EA58C0D-67F5-E6C2-F599-F5B6AC64B638}"/>
              </a:ext>
            </a:extLst>
          </p:cNvPr>
          <p:cNvSpPr txBox="1"/>
          <p:nvPr/>
        </p:nvSpPr>
        <p:spPr>
          <a:xfrm>
            <a:off x="8693743" y="4837065"/>
            <a:ext cx="416499" cy="305949"/>
          </a:xfrm>
          <a:prstGeom prst="rect">
            <a:avLst/>
          </a:prstGeom>
        </p:spPr>
        <p:txBody>
          <a:bodyPr vert="horz" lIns="91440" tIns="45720" rIns="91440" bIns="45720" rtlCol="0">
            <a:noAutofit/>
          </a:bodyPr>
          <a:lstStyle>
            <a:lvl1pPr indent="0">
              <a:lnSpc>
                <a:spcPct val="160000"/>
              </a:lnSpc>
              <a:spcBef>
                <a:spcPct val="20000"/>
              </a:spcBef>
              <a:buSzPct val="100000"/>
              <a:buFont typeface="Arial" panose="020B0604020202020204" pitchFamily="34" charset="0"/>
              <a:buNone/>
              <a:defRPr sz="1400" baseline="0">
                <a:latin typeface="Golos Text" panose="020B0503020202020204" pitchFamily="34" charset="-52"/>
                <a:cs typeface="Golos Text" panose="020B0503020202020204" pitchFamily="34" charset="-52"/>
              </a:defRPr>
            </a:lvl1pPr>
            <a:lvl2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2pPr>
            <a:lvl3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3pPr>
            <a:lvl4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4pPr>
            <a:lvl5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lnSpc>
                <a:spcPct val="100000"/>
              </a:lnSpc>
            </a:pPr>
            <a:r>
              <a:rPr lang="en-US" dirty="0"/>
              <a:t>10</a:t>
            </a:r>
            <a:endParaRPr lang="ru-RU" dirty="0"/>
          </a:p>
        </p:txBody>
      </p:sp>
      <p:pic>
        <p:nvPicPr>
          <p:cNvPr id="6" name="Рисунок 5">
            <a:extLst>
              <a:ext uri="{FF2B5EF4-FFF2-40B4-BE49-F238E27FC236}">
                <a16:creationId xmlns:a16="http://schemas.microsoft.com/office/drawing/2014/main" id="{5F0651D9-07EE-60C8-53FF-454474B01F89}"/>
              </a:ext>
            </a:extLst>
          </p:cNvPr>
          <p:cNvPicPr>
            <a:picLocks noChangeAspect="1"/>
          </p:cNvPicPr>
          <p:nvPr/>
        </p:nvPicPr>
        <p:blipFill>
          <a:blip r:embed="rId3"/>
          <a:stretch>
            <a:fillRect/>
          </a:stretch>
        </p:blipFill>
        <p:spPr>
          <a:xfrm>
            <a:off x="377443" y="890334"/>
            <a:ext cx="4522548" cy="4022267"/>
          </a:xfrm>
          <a:prstGeom prst="rect">
            <a:avLst/>
          </a:prstGeom>
        </p:spPr>
      </p:pic>
      <p:sp>
        <p:nvSpPr>
          <p:cNvPr id="10" name="Текст 3">
            <a:extLst>
              <a:ext uri="{FF2B5EF4-FFF2-40B4-BE49-F238E27FC236}">
                <a16:creationId xmlns:a16="http://schemas.microsoft.com/office/drawing/2014/main" id="{D867C908-44CF-3221-BBC2-79A1718D1FF5}"/>
              </a:ext>
            </a:extLst>
          </p:cNvPr>
          <p:cNvSpPr txBox="1">
            <a:spLocks/>
          </p:cNvSpPr>
          <p:nvPr/>
        </p:nvSpPr>
        <p:spPr>
          <a:xfrm>
            <a:off x="5415522" y="1178042"/>
            <a:ext cx="3278221" cy="3446853"/>
          </a:xfrm>
          <a:prstGeom prst="rect">
            <a:avLst/>
          </a:prstGeom>
        </p:spPr>
        <p:txBody>
          <a:bodyPr vert="horz" lIns="91440" tIns="45720" rIns="91440" bIns="45720" rtlCol="0">
            <a:noAutofit/>
          </a:bodyPr>
          <a:lstStyle>
            <a:lvl1pPr marL="0" indent="0" algn="l" defTabSz="457200" rtl="0" eaLnBrk="1" latinLnBrk="0" hangingPunct="1">
              <a:spcBef>
                <a:spcPct val="20000"/>
              </a:spcBef>
              <a:buSzPct val="100000"/>
              <a:buFont typeface="Arial" panose="020B0604020202020204" pitchFamily="34" charset="0"/>
              <a:buNone/>
              <a:defRPr sz="1200" kern="1200" baseline="0">
                <a:solidFill>
                  <a:schemeClr val="tx1"/>
                </a:solidFill>
                <a:latin typeface="Golos Text" panose="020B0503020202020204" pitchFamily="34" charset="-52"/>
                <a:ea typeface="+mn-ea"/>
                <a:cs typeface="Golos Text" panose="020B0503020202020204" pitchFamily="34" charset="-52"/>
              </a:defRPr>
            </a:lvl1pPr>
            <a:lvl2pPr marL="457200" indent="0" algn="l" defTabSz="457200" rtl="0" eaLnBrk="1" latinLnBrk="0" hangingPunct="1">
              <a:spcBef>
                <a:spcPct val="20000"/>
              </a:spcBef>
              <a:buFont typeface="Arial" panose="020B0604020202020204" pitchFamily="34" charset="0"/>
              <a:buNone/>
              <a:defRPr sz="1400" kern="1200" baseline="0">
                <a:solidFill>
                  <a:schemeClr val="tx1"/>
                </a:solidFill>
                <a:latin typeface="Golos Text" panose="020B0503020202020204" pitchFamily="34" charset="-52"/>
                <a:ea typeface="+mn-ea"/>
                <a:cs typeface="Golos Text" panose="020B0503020202020204" pitchFamily="34" charset="-52"/>
              </a:defRPr>
            </a:lvl2pPr>
            <a:lvl3pPr marL="914400" indent="0" algn="l" defTabSz="457200" rtl="0" eaLnBrk="1" latinLnBrk="0" hangingPunct="1">
              <a:spcBef>
                <a:spcPct val="20000"/>
              </a:spcBef>
              <a:buFont typeface="Arial" panose="020B0604020202020204" pitchFamily="34" charset="0"/>
              <a:buNone/>
              <a:defRPr sz="1400" kern="1200" baseline="0">
                <a:solidFill>
                  <a:schemeClr val="tx1"/>
                </a:solidFill>
                <a:latin typeface="Golos Text" panose="020B0503020202020204" pitchFamily="34" charset="-52"/>
                <a:ea typeface="+mn-ea"/>
                <a:cs typeface="Golos Text" panose="020B0503020202020204" pitchFamily="34" charset="-52"/>
              </a:defRPr>
            </a:lvl3pPr>
            <a:lvl4pPr marL="1371600" indent="0" algn="l" defTabSz="457200" rtl="0" eaLnBrk="1" latinLnBrk="0" hangingPunct="1">
              <a:spcBef>
                <a:spcPct val="20000"/>
              </a:spcBef>
              <a:buFont typeface="Arial" panose="020B0604020202020204" pitchFamily="34" charset="0"/>
              <a:buNone/>
              <a:defRPr sz="1400" kern="1200" baseline="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400" kern="1200" baseline="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lnSpc>
                <a:spcPct val="160000"/>
              </a:lnSpc>
              <a:buFont typeface="Arial" panose="020B0604020202020204" pitchFamily="34" charset="0"/>
              <a:buChar char="•"/>
            </a:pPr>
            <a:r>
              <a:rPr lang="en-US" sz="1600" b="1" dirty="0"/>
              <a:t>Lat </a:t>
            </a:r>
            <a:r>
              <a:rPr lang="en-US" sz="1600" dirty="0"/>
              <a:t>and</a:t>
            </a:r>
            <a:r>
              <a:rPr lang="en-US" sz="1600" b="1" dirty="0"/>
              <a:t> </a:t>
            </a:r>
            <a:r>
              <a:rPr lang="en-US" sz="1600" b="1" dirty="0" err="1"/>
              <a:t>lon</a:t>
            </a:r>
            <a:r>
              <a:rPr lang="en-US" sz="1600" b="1" dirty="0"/>
              <a:t> </a:t>
            </a:r>
            <a:r>
              <a:rPr lang="en-US" sz="1600" dirty="0"/>
              <a:t>have strong correlation</a:t>
            </a:r>
          </a:p>
          <a:p>
            <a:pPr marL="285750" indent="-285750">
              <a:lnSpc>
                <a:spcPct val="160000"/>
              </a:lnSpc>
              <a:buFont typeface="Arial" panose="020B0604020202020204" pitchFamily="34" charset="0"/>
              <a:buChar char="•"/>
            </a:pPr>
            <a:r>
              <a:rPr lang="en-US" sz="1600" b="1" dirty="0"/>
              <a:t>Mean </a:t>
            </a:r>
            <a:r>
              <a:rPr lang="en-US" sz="1600" dirty="0"/>
              <a:t>and</a:t>
            </a:r>
            <a:r>
              <a:rPr lang="en-US" sz="1600" b="1" dirty="0"/>
              <a:t> std </a:t>
            </a:r>
            <a:r>
              <a:rPr lang="en-US" sz="1600" dirty="0"/>
              <a:t>have strong correlation</a:t>
            </a:r>
          </a:p>
          <a:p>
            <a:pPr marL="285750" indent="-285750">
              <a:lnSpc>
                <a:spcPct val="160000"/>
              </a:lnSpc>
              <a:buFont typeface="Arial" panose="020B0604020202020204" pitchFamily="34" charset="0"/>
              <a:buChar char="•"/>
            </a:pPr>
            <a:r>
              <a:rPr lang="en-US" sz="1600" b="1" dirty="0" err="1"/>
              <a:t>Mean_weekday_sin</a:t>
            </a:r>
            <a:r>
              <a:rPr lang="en-US" sz="1600" b="1" dirty="0"/>
              <a:t> </a:t>
            </a:r>
            <a:r>
              <a:rPr lang="en-US" sz="1600" dirty="0"/>
              <a:t>and </a:t>
            </a:r>
            <a:r>
              <a:rPr lang="en-US" sz="1600" b="1" dirty="0" err="1"/>
              <a:t>mean_hour_cos</a:t>
            </a:r>
            <a:r>
              <a:rPr lang="en-US" sz="1600" dirty="0"/>
              <a:t> as their inverse function have negative small correlation</a:t>
            </a:r>
          </a:p>
        </p:txBody>
      </p:sp>
    </p:spTree>
    <p:extLst>
      <p:ext uri="{BB962C8B-B14F-4D97-AF65-F5344CB8AC3E}">
        <p14:creationId xmlns:p14="http://schemas.microsoft.com/office/powerpoint/2010/main" val="4292114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DD236-B3E5-A6B9-B93F-391476859EA7}"/>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F0821EF1-A68B-532B-30BB-51D30CD49A7C}"/>
              </a:ext>
            </a:extLst>
          </p:cNvPr>
          <p:cNvSpPr txBox="1"/>
          <p:nvPr/>
        </p:nvSpPr>
        <p:spPr>
          <a:xfrm>
            <a:off x="8693743" y="4837065"/>
            <a:ext cx="416499" cy="305949"/>
          </a:xfrm>
          <a:prstGeom prst="rect">
            <a:avLst/>
          </a:prstGeom>
        </p:spPr>
        <p:txBody>
          <a:bodyPr vert="horz" lIns="91440" tIns="45720" rIns="91440" bIns="45720" rtlCol="0">
            <a:noAutofit/>
          </a:bodyPr>
          <a:lstStyle>
            <a:lvl1pPr indent="0">
              <a:lnSpc>
                <a:spcPct val="160000"/>
              </a:lnSpc>
              <a:spcBef>
                <a:spcPct val="20000"/>
              </a:spcBef>
              <a:buSzPct val="100000"/>
              <a:buFont typeface="Arial" panose="020B0604020202020204" pitchFamily="34" charset="0"/>
              <a:buNone/>
              <a:defRPr sz="1400" baseline="0">
                <a:latin typeface="Golos Text" panose="020B0503020202020204" pitchFamily="34" charset="-52"/>
                <a:cs typeface="Golos Text" panose="020B0503020202020204" pitchFamily="34" charset="-52"/>
              </a:defRPr>
            </a:lvl1pPr>
            <a:lvl2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2pPr>
            <a:lvl3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3pPr>
            <a:lvl4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4pPr>
            <a:lvl5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lnSpc>
                <a:spcPct val="100000"/>
              </a:lnSpc>
            </a:pPr>
            <a:r>
              <a:rPr lang="en-US" dirty="0"/>
              <a:t>11</a:t>
            </a:r>
            <a:endParaRPr lang="ru-RU" dirty="0"/>
          </a:p>
        </p:txBody>
      </p:sp>
      <p:sp>
        <p:nvSpPr>
          <p:cNvPr id="9" name="Заголовок 6">
            <a:extLst>
              <a:ext uri="{FF2B5EF4-FFF2-40B4-BE49-F238E27FC236}">
                <a16:creationId xmlns:a16="http://schemas.microsoft.com/office/drawing/2014/main" id="{B2E33505-698C-A4F4-7061-1B7D098ECA86}"/>
              </a:ext>
            </a:extLst>
          </p:cNvPr>
          <p:cNvSpPr>
            <a:spLocks noGrp="1"/>
          </p:cNvSpPr>
          <p:nvPr>
            <p:ph type="title"/>
          </p:nvPr>
        </p:nvSpPr>
        <p:spPr>
          <a:xfrm>
            <a:off x="457200" y="306435"/>
            <a:ext cx="6291943" cy="527284"/>
          </a:xfrm>
        </p:spPr>
        <p:txBody>
          <a:bodyPr>
            <a:normAutofit fontScale="90000"/>
          </a:bodyPr>
          <a:lstStyle/>
          <a:p>
            <a:r>
              <a:rPr lang="en-US" dirty="0"/>
              <a:t>Chosen Models</a:t>
            </a:r>
            <a:endParaRPr lang="ru-RU" dirty="0"/>
          </a:p>
        </p:txBody>
      </p:sp>
      <p:cxnSp>
        <p:nvCxnSpPr>
          <p:cNvPr id="10" name="Прямая соединительная линия 9">
            <a:extLst>
              <a:ext uri="{FF2B5EF4-FFF2-40B4-BE49-F238E27FC236}">
                <a16:creationId xmlns:a16="http://schemas.microsoft.com/office/drawing/2014/main" id="{4FC3E242-9438-6113-3B30-26BA8C2269D2}"/>
              </a:ext>
            </a:extLst>
          </p:cNvPr>
          <p:cNvCxnSpPr>
            <a:cxnSpLocks/>
          </p:cNvCxnSpPr>
          <p:nvPr/>
        </p:nvCxnSpPr>
        <p:spPr>
          <a:xfrm>
            <a:off x="3008671" y="984615"/>
            <a:ext cx="0" cy="3852450"/>
          </a:xfrm>
          <a:prstGeom prst="line">
            <a:avLst/>
          </a:prstGeom>
          <a:ln w="12700">
            <a:solidFill>
              <a:srgbClr val="9406FE"/>
            </a:solidFill>
          </a:ln>
        </p:spPr>
        <p:style>
          <a:lnRef idx="2">
            <a:schemeClr val="dk1"/>
          </a:lnRef>
          <a:fillRef idx="0">
            <a:schemeClr val="dk1"/>
          </a:fillRef>
          <a:effectRef idx="1">
            <a:schemeClr val="dk1"/>
          </a:effectRef>
          <a:fontRef idx="minor">
            <a:schemeClr val="tx1"/>
          </a:fontRef>
        </p:style>
      </p:cxnSp>
      <p:cxnSp>
        <p:nvCxnSpPr>
          <p:cNvPr id="11" name="Прямая соединительная линия 10">
            <a:extLst>
              <a:ext uri="{FF2B5EF4-FFF2-40B4-BE49-F238E27FC236}">
                <a16:creationId xmlns:a16="http://schemas.microsoft.com/office/drawing/2014/main" id="{A602DD78-1E4D-8330-FF97-72E736E7AED4}"/>
              </a:ext>
            </a:extLst>
          </p:cNvPr>
          <p:cNvCxnSpPr>
            <a:cxnSpLocks/>
          </p:cNvCxnSpPr>
          <p:nvPr/>
        </p:nvCxnSpPr>
        <p:spPr>
          <a:xfrm>
            <a:off x="6081252" y="975034"/>
            <a:ext cx="0" cy="3862031"/>
          </a:xfrm>
          <a:prstGeom prst="line">
            <a:avLst/>
          </a:prstGeom>
          <a:ln w="12700">
            <a:solidFill>
              <a:srgbClr val="9406FE"/>
            </a:solidFill>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BB31113C-3439-C67B-DC76-33DCFB2F3F8F}"/>
              </a:ext>
            </a:extLst>
          </p:cNvPr>
          <p:cNvSpPr txBox="1"/>
          <p:nvPr/>
        </p:nvSpPr>
        <p:spPr>
          <a:xfrm>
            <a:off x="226139" y="980520"/>
            <a:ext cx="2782529" cy="369332"/>
          </a:xfrm>
          <a:prstGeom prst="rect">
            <a:avLst/>
          </a:prstGeom>
          <a:noFill/>
        </p:spPr>
        <p:txBody>
          <a:bodyPr wrap="square" rtlCol="0">
            <a:spAutoFit/>
          </a:bodyPr>
          <a:lstStyle/>
          <a:p>
            <a:pPr algn="ctr"/>
            <a:r>
              <a:rPr lang="en-US" dirty="0"/>
              <a:t>Classic</a:t>
            </a:r>
            <a:endParaRPr lang="ru-RU" dirty="0"/>
          </a:p>
        </p:txBody>
      </p:sp>
      <p:sp>
        <p:nvSpPr>
          <p:cNvPr id="13" name="TextBox 12">
            <a:extLst>
              <a:ext uri="{FF2B5EF4-FFF2-40B4-BE49-F238E27FC236}">
                <a16:creationId xmlns:a16="http://schemas.microsoft.com/office/drawing/2014/main" id="{77910C2E-7958-9EAE-DFCB-6C69451D1E1A}"/>
              </a:ext>
            </a:extLst>
          </p:cNvPr>
          <p:cNvSpPr txBox="1"/>
          <p:nvPr/>
        </p:nvSpPr>
        <p:spPr>
          <a:xfrm>
            <a:off x="3008670" y="982939"/>
            <a:ext cx="3072580" cy="369332"/>
          </a:xfrm>
          <a:prstGeom prst="rect">
            <a:avLst/>
          </a:prstGeom>
          <a:noFill/>
        </p:spPr>
        <p:txBody>
          <a:bodyPr wrap="square" rtlCol="0">
            <a:spAutoFit/>
          </a:bodyPr>
          <a:lstStyle/>
          <a:p>
            <a:pPr algn="ctr"/>
            <a:r>
              <a:rPr lang="en-US" dirty="0"/>
              <a:t>Gradient Boost</a:t>
            </a:r>
            <a:endParaRPr lang="ru-RU" dirty="0"/>
          </a:p>
        </p:txBody>
      </p:sp>
      <p:sp>
        <p:nvSpPr>
          <p:cNvPr id="14" name="TextBox 13">
            <a:extLst>
              <a:ext uri="{FF2B5EF4-FFF2-40B4-BE49-F238E27FC236}">
                <a16:creationId xmlns:a16="http://schemas.microsoft.com/office/drawing/2014/main" id="{05235136-3AFC-9D8A-4CF2-88C2E66CBADA}"/>
              </a:ext>
            </a:extLst>
          </p:cNvPr>
          <p:cNvSpPr txBox="1"/>
          <p:nvPr/>
        </p:nvSpPr>
        <p:spPr>
          <a:xfrm>
            <a:off x="6081250" y="973902"/>
            <a:ext cx="2733367" cy="369332"/>
          </a:xfrm>
          <a:prstGeom prst="rect">
            <a:avLst/>
          </a:prstGeom>
          <a:noFill/>
        </p:spPr>
        <p:txBody>
          <a:bodyPr wrap="square" rtlCol="0">
            <a:spAutoFit/>
          </a:bodyPr>
          <a:lstStyle/>
          <a:p>
            <a:pPr algn="ctr"/>
            <a:r>
              <a:rPr lang="en-US" dirty="0"/>
              <a:t>Neural</a:t>
            </a:r>
            <a:endParaRPr lang="ru-RU" dirty="0"/>
          </a:p>
        </p:txBody>
      </p:sp>
      <p:sp>
        <p:nvSpPr>
          <p:cNvPr id="15" name="TextBox 14">
            <a:extLst>
              <a:ext uri="{FF2B5EF4-FFF2-40B4-BE49-F238E27FC236}">
                <a16:creationId xmlns:a16="http://schemas.microsoft.com/office/drawing/2014/main" id="{AAFEE529-023B-630F-8C46-29096667005A}"/>
              </a:ext>
            </a:extLst>
          </p:cNvPr>
          <p:cNvSpPr txBox="1"/>
          <p:nvPr/>
        </p:nvSpPr>
        <p:spPr>
          <a:xfrm>
            <a:off x="329381" y="1440365"/>
            <a:ext cx="2679290" cy="1323439"/>
          </a:xfrm>
          <a:prstGeom prst="rect">
            <a:avLst/>
          </a:prstGeom>
          <a:noFill/>
        </p:spPr>
        <p:txBody>
          <a:bodyPr wrap="square" rtlCol="0">
            <a:spAutoFit/>
          </a:bodyPr>
          <a:lstStyle/>
          <a:p>
            <a:r>
              <a:rPr lang="en-US" sz="1600" b="1" dirty="0" err="1"/>
              <a:t>KNeighbors</a:t>
            </a:r>
            <a:r>
              <a:rPr lang="en-US" sz="1600" b="1" dirty="0"/>
              <a:t>:</a:t>
            </a:r>
          </a:p>
          <a:p>
            <a:r>
              <a:rPr lang="en-US" sz="1600" dirty="0"/>
              <a:t>Good for an initial understanding of the data structure and tasks with small sets.</a:t>
            </a:r>
          </a:p>
        </p:txBody>
      </p:sp>
      <p:sp>
        <p:nvSpPr>
          <p:cNvPr id="16" name="TextBox 15">
            <a:extLst>
              <a:ext uri="{FF2B5EF4-FFF2-40B4-BE49-F238E27FC236}">
                <a16:creationId xmlns:a16="http://schemas.microsoft.com/office/drawing/2014/main" id="{76DECF59-67DE-BCF2-8476-D81A39BD525A}"/>
              </a:ext>
            </a:extLst>
          </p:cNvPr>
          <p:cNvSpPr txBox="1"/>
          <p:nvPr/>
        </p:nvSpPr>
        <p:spPr>
          <a:xfrm>
            <a:off x="3062749" y="1429377"/>
            <a:ext cx="3018502" cy="1323439"/>
          </a:xfrm>
          <a:prstGeom prst="rect">
            <a:avLst/>
          </a:prstGeom>
          <a:noFill/>
        </p:spPr>
        <p:txBody>
          <a:bodyPr wrap="square" rtlCol="0">
            <a:spAutoFit/>
          </a:bodyPr>
          <a:lstStyle/>
          <a:p>
            <a:r>
              <a:rPr lang="en-US" sz="1600" b="1" dirty="0" err="1"/>
              <a:t>HistGradientBoosting</a:t>
            </a:r>
            <a:r>
              <a:rPr lang="ru-RU" sz="1600" b="1" dirty="0"/>
              <a:t>,</a:t>
            </a:r>
            <a:endParaRPr lang="en-US" sz="1600" b="1" dirty="0"/>
          </a:p>
          <a:p>
            <a:r>
              <a:rPr lang="en-US" sz="1600" b="1" dirty="0" err="1"/>
              <a:t>LightGBM</a:t>
            </a:r>
            <a:r>
              <a:rPr lang="ru-RU" sz="1600" b="1" dirty="0"/>
              <a:t>,</a:t>
            </a:r>
            <a:endParaRPr lang="en-US" sz="1600" b="1" dirty="0"/>
          </a:p>
          <a:p>
            <a:r>
              <a:rPr lang="en-US" sz="1600" b="1" dirty="0" err="1"/>
              <a:t>CatBoost</a:t>
            </a:r>
            <a:r>
              <a:rPr lang="en-US" sz="1600" b="1" dirty="0"/>
              <a:t>:</a:t>
            </a:r>
          </a:p>
          <a:p>
            <a:r>
              <a:rPr lang="en-US" sz="1600" dirty="0"/>
              <a:t>An excellent choice for large tabular data.</a:t>
            </a:r>
          </a:p>
        </p:txBody>
      </p:sp>
      <p:sp>
        <p:nvSpPr>
          <p:cNvPr id="17" name="TextBox 16">
            <a:extLst>
              <a:ext uri="{FF2B5EF4-FFF2-40B4-BE49-F238E27FC236}">
                <a16:creationId xmlns:a16="http://schemas.microsoft.com/office/drawing/2014/main" id="{F05E640D-563F-A0BC-B2B4-BFE72605D528}"/>
              </a:ext>
            </a:extLst>
          </p:cNvPr>
          <p:cNvSpPr txBox="1"/>
          <p:nvPr/>
        </p:nvSpPr>
        <p:spPr>
          <a:xfrm>
            <a:off x="6135330" y="1434436"/>
            <a:ext cx="2679285" cy="1077218"/>
          </a:xfrm>
          <a:prstGeom prst="rect">
            <a:avLst/>
          </a:prstGeom>
          <a:noFill/>
        </p:spPr>
        <p:txBody>
          <a:bodyPr wrap="square" rtlCol="0">
            <a:spAutoFit/>
          </a:bodyPr>
          <a:lstStyle/>
          <a:p>
            <a:r>
              <a:rPr lang="en-US" sz="1600" b="1" dirty="0"/>
              <a:t>Multi-layer Perceptron(MLP):</a:t>
            </a:r>
          </a:p>
          <a:p>
            <a:r>
              <a:rPr lang="en-US" sz="1600" dirty="0"/>
              <a:t>More complex model capable of handling nonlinear dependencies.</a:t>
            </a:r>
          </a:p>
        </p:txBody>
      </p:sp>
      <p:pic>
        <p:nvPicPr>
          <p:cNvPr id="18" name="Picture 4" descr="Picture background">
            <a:extLst>
              <a:ext uri="{FF2B5EF4-FFF2-40B4-BE49-F238E27FC236}">
                <a16:creationId xmlns:a16="http://schemas.microsoft.com/office/drawing/2014/main" id="{6B2A5C0F-4CF2-3A35-E7CD-DE2BC4214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34" y="3175253"/>
            <a:ext cx="2397426" cy="1438456"/>
          </a:xfrm>
          <a:prstGeom prst="rect">
            <a:avLst/>
          </a:prstGeom>
          <a:noFill/>
          <a:extLst>
            <a:ext uri="{909E8E84-426E-40DD-AFC4-6F175D3DCCD1}">
              <a14:hiddenFill xmlns:a14="http://schemas.microsoft.com/office/drawing/2010/main">
                <a:solidFill>
                  <a:srgbClr val="FFFFFF"/>
                </a:solidFill>
              </a14:hiddenFill>
            </a:ext>
          </a:extLst>
        </p:spPr>
      </p:pic>
      <p:pic>
        <p:nvPicPr>
          <p:cNvPr id="19" name="Рисунок 18">
            <a:extLst>
              <a:ext uri="{FF2B5EF4-FFF2-40B4-BE49-F238E27FC236}">
                <a16:creationId xmlns:a16="http://schemas.microsoft.com/office/drawing/2014/main" id="{3F765797-0B26-16E8-26D1-56F4EDFB691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28" b="88716" l="2105" r="98797">
                        <a14:foregroundMark x1="90977" y1="49416" x2="90977" y2="49416"/>
                        <a14:foregroundMark x1="95639" y1="78599" x2="95639" y2="78599"/>
                        <a14:foregroundMark x1="98797" y1="78599" x2="98797" y2="78599"/>
                        <a14:foregroundMark x1="83459" y1="76265" x2="83459" y2="76265"/>
                        <a14:foregroundMark x1="78346" y1="25681" x2="78346" y2="25681"/>
                        <a14:foregroundMark x1="49774" y1="60311" x2="49774" y2="60311"/>
                        <a14:foregroundMark x1="15639" y1="35409" x2="15639" y2="35409"/>
                        <a14:foregroundMark x1="6015" y1="60311" x2="6015" y2="60311"/>
                        <a14:foregroundMark x1="2105" y1="60700" x2="2105" y2="60700"/>
                      </a14:backgroundRemoval>
                    </a14:imgEffect>
                  </a14:imgLayer>
                </a14:imgProps>
              </a:ext>
            </a:extLst>
          </a:blip>
          <a:stretch>
            <a:fillRect/>
          </a:stretch>
        </p:blipFill>
        <p:spPr>
          <a:xfrm>
            <a:off x="3287173" y="3416060"/>
            <a:ext cx="2543855" cy="983115"/>
          </a:xfrm>
          <a:prstGeom prst="rect">
            <a:avLst/>
          </a:prstGeom>
        </p:spPr>
      </p:pic>
      <p:pic>
        <p:nvPicPr>
          <p:cNvPr id="20" name="Picture 6" descr="Picture background">
            <a:extLst>
              <a:ext uri="{FF2B5EF4-FFF2-40B4-BE49-F238E27FC236}">
                <a16:creationId xmlns:a16="http://schemas.microsoft.com/office/drawing/2014/main" id="{B17AD89D-24FF-2495-17E1-11362F2B7D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1852" y="3057857"/>
            <a:ext cx="2541891" cy="1673248"/>
          </a:xfrm>
          <a:prstGeom prst="rect">
            <a:avLst/>
          </a:prstGeom>
          <a:noFill/>
          <a:extLst>
            <a:ext uri="{909E8E84-426E-40DD-AFC4-6F175D3DCCD1}">
              <a14:hiddenFill xmlns:a14="http://schemas.microsoft.com/office/drawing/2010/main">
                <a:solidFill>
                  <a:srgbClr val="FFFFFF"/>
                </a:solidFill>
              </a14:hiddenFill>
            </a:ext>
          </a:extLst>
        </p:spPr>
      </p:pic>
      <p:sp>
        <p:nvSpPr>
          <p:cNvPr id="28" name="Прямоугольник 27">
            <a:extLst>
              <a:ext uri="{FF2B5EF4-FFF2-40B4-BE49-F238E27FC236}">
                <a16:creationId xmlns:a16="http://schemas.microsoft.com/office/drawing/2014/main" id="{8444292F-2B7A-ECBE-8996-3EB85907E2C2}"/>
              </a:ext>
            </a:extLst>
          </p:cNvPr>
          <p:cNvSpPr/>
          <p:nvPr/>
        </p:nvSpPr>
        <p:spPr>
          <a:xfrm>
            <a:off x="7962181" y="1165186"/>
            <a:ext cx="758885" cy="31559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cxnSp>
        <p:nvCxnSpPr>
          <p:cNvPr id="21" name="Прямая соединительная линия 20">
            <a:extLst>
              <a:ext uri="{FF2B5EF4-FFF2-40B4-BE49-F238E27FC236}">
                <a16:creationId xmlns:a16="http://schemas.microsoft.com/office/drawing/2014/main" id="{3DF0124D-31DC-0DCC-4389-5583D59B6C51}"/>
              </a:ext>
            </a:extLst>
          </p:cNvPr>
          <p:cNvCxnSpPr>
            <a:cxnSpLocks/>
          </p:cNvCxnSpPr>
          <p:nvPr/>
        </p:nvCxnSpPr>
        <p:spPr>
          <a:xfrm>
            <a:off x="302752" y="1342102"/>
            <a:ext cx="8539992" cy="1132"/>
          </a:xfrm>
          <a:prstGeom prst="line">
            <a:avLst/>
          </a:prstGeom>
          <a:ln w="12700">
            <a:solidFill>
              <a:srgbClr val="9406FE"/>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59236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37460-19E8-857E-6CC0-2BF3BDF77478}"/>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454DF18D-F5F6-1120-1646-AB239AF38EB1}"/>
              </a:ext>
            </a:extLst>
          </p:cNvPr>
          <p:cNvSpPr>
            <a:spLocks noGrp="1"/>
          </p:cNvSpPr>
          <p:nvPr>
            <p:ph type="title"/>
          </p:nvPr>
        </p:nvSpPr>
        <p:spPr/>
        <p:txBody>
          <a:bodyPr>
            <a:noAutofit/>
          </a:bodyPr>
          <a:lstStyle/>
          <a:p>
            <a:r>
              <a:rPr lang="en-US" sz="2800" dirty="0"/>
              <a:t>Error function</a:t>
            </a:r>
            <a:endParaRPr lang="ru-RU" sz="2800" dirty="0"/>
          </a:p>
        </p:txBody>
      </p:sp>
      <p:sp>
        <p:nvSpPr>
          <p:cNvPr id="3" name="Объект 2">
            <a:extLst>
              <a:ext uri="{FF2B5EF4-FFF2-40B4-BE49-F238E27FC236}">
                <a16:creationId xmlns:a16="http://schemas.microsoft.com/office/drawing/2014/main" id="{12F58606-3790-E838-CFE9-A63DD7F20C02}"/>
              </a:ext>
            </a:extLst>
          </p:cNvPr>
          <p:cNvSpPr>
            <a:spLocks noGrp="1"/>
          </p:cNvSpPr>
          <p:nvPr>
            <p:ph sz="half" idx="1"/>
          </p:nvPr>
        </p:nvSpPr>
        <p:spPr>
          <a:xfrm>
            <a:off x="457201" y="1113971"/>
            <a:ext cx="4896402" cy="3655992"/>
          </a:xfrm>
        </p:spPr>
        <p:txBody>
          <a:bodyPr>
            <a:normAutofit/>
          </a:bodyPr>
          <a:lstStyle/>
          <a:p>
            <a:pPr algn="l"/>
            <a:r>
              <a:rPr lang="en-US" sz="1600" dirty="0">
                <a:solidFill>
                  <a:srgbClr val="2C2D2E"/>
                </a:solidFill>
              </a:rPr>
              <a:t>The offered error function has several disadvantages:</a:t>
            </a:r>
          </a:p>
          <a:p>
            <a:pPr marL="285750" indent="-285750" algn="l">
              <a:buFont typeface="Arial" panose="020B0604020202020204" pitchFamily="34" charset="0"/>
              <a:buChar char="•"/>
            </a:pPr>
            <a:r>
              <a:rPr lang="en-US" sz="1600" dirty="0">
                <a:solidFill>
                  <a:srgbClr val="2C2D2E"/>
                </a:solidFill>
              </a:rPr>
              <a:t>The error depends on the predicted value (</a:t>
            </a:r>
            <a:r>
              <a:rPr lang="en-US" sz="1600" dirty="0" err="1">
                <a:solidFill>
                  <a:srgbClr val="2C2D2E"/>
                </a:solidFill>
              </a:rPr>
              <a:t>value</a:t>
            </a:r>
            <a:r>
              <a:rPr lang="en-US" sz="1600" baseline="-25000" dirty="0" err="1">
                <a:solidFill>
                  <a:srgbClr val="2C2D2E"/>
                </a:solidFill>
              </a:rPr>
              <a:t>pred</a:t>
            </a:r>
            <a:r>
              <a:rPr lang="en-US" sz="1600" dirty="0">
                <a:solidFill>
                  <a:srgbClr val="2C2D2E"/>
                </a:solidFill>
              </a:rPr>
              <a:t>), not the ground truth (</a:t>
            </a:r>
            <a:r>
              <a:rPr lang="en-US" sz="1600" dirty="0" err="1">
                <a:solidFill>
                  <a:srgbClr val="2C2D2E"/>
                </a:solidFill>
              </a:rPr>
              <a:t>value</a:t>
            </a:r>
            <a:r>
              <a:rPr lang="en-US" sz="1600" baseline="-25000" dirty="0" err="1">
                <a:solidFill>
                  <a:srgbClr val="2C2D2E"/>
                </a:solidFill>
              </a:rPr>
              <a:t>truth</a:t>
            </a:r>
            <a:r>
              <a:rPr lang="en-US" sz="1600" dirty="0">
                <a:solidFill>
                  <a:srgbClr val="2C2D2E"/>
                </a:solidFill>
              </a:rPr>
              <a:t>);</a:t>
            </a:r>
          </a:p>
          <a:p>
            <a:pPr marL="285750" indent="-285750" algn="l">
              <a:buFont typeface="Arial" panose="020B0604020202020204" pitchFamily="34" charset="0"/>
              <a:buChar char="•"/>
            </a:pPr>
            <a:r>
              <a:rPr lang="en-US" sz="1600" dirty="0">
                <a:solidFill>
                  <a:srgbClr val="2C2D2E"/>
                </a:solidFill>
              </a:rPr>
              <a:t>Small predicted values can lead to exaggerated errors, even for minor differences (in case </a:t>
            </a:r>
            <a:r>
              <a:rPr lang="en-US" sz="1600" dirty="0" err="1">
                <a:solidFill>
                  <a:srgbClr val="2C2D2E"/>
                </a:solidFill>
              </a:rPr>
              <a:t>value</a:t>
            </a:r>
            <a:r>
              <a:rPr lang="en-US" sz="1600" baseline="-25000" dirty="0" err="1">
                <a:solidFill>
                  <a:srgbClr val="2C2D2E"/>
                </a:solidFill>
              </a:rPr>
              <a:t>truth</a:t>
            </a:r>
            <a:r>
              <a:rPr lang="en-US" sz="1600" dirty="0">
                <a:solidFill>
                  <a:srgbClr val="2C2D2E"/>
                </a:solidFill>
              </a:rPr>
              <a:t> are in the big range like 1 to 1000;</a:t>
            </a:r>
          </a:p>
          <a:p>
            <a:pPr marL="285750" indent="-285750" algn="l">
              <a:buFont typeface="Arial" panose="020B0604020202020204" pitchFamily="34" charset="0"/>
              <a:buChar char="•"/>
            </a:pPr>
            <a:r>
              <a:rPr lang="en-US" sz="1600" dirty="0">
                <a:solidFill>
                  <a:srgbClr val="2C2D2E"/>
                </a:solidFill>
              </a:rPr>
              <a:t>Large predicted values can result in artificially low error values, misrepresenting the actual quality, this disadvantage is connected with first one.</a:t>
            </a:r>
          </a:p>
          <a:p>
            <a:pPr marL="285750" indent="-285750" algn="l">
              <a:buFont typeface="Arial" panose="020B0604020202020204" pitchFamily="34" charset="0"/>
              <a:buChar char="•"/>
            </a:pPr>
            <a:endParaRPr lang="en-US" sz="1600" dirty="0">
              <a:solidFill>
                <a:srgbClr val="2C2D2E"/>
              </a:solidFill>
            </a:endParaRPr>
          </a:p>
          <a:p>
            <a:pPr algn="l"/>
            <a:r>
              <a:rPr lang="en-US" sz="1600" dirty="0">
                <a:solidFill>
                  <a:srgbClr val="2C2D2E"/>
                </a:solidFill>
              </a:rPr>
              <a:t>What we can do:</a:t>
            </a:r>
          </a:p>
          <a:p>
            <a:pPr marL="285750" indent="-285750" algn="l">
              <a:buFont typeface="Arial" panose="020B0604020202020204" pitchFamily="34" charset="0"/>
              <a:buChar char="•"/>
            </a:pPr>
            <a:r>
              <a:rPr lang="en-US" sz="1600" dirty="0">
                <a:solidFill>
                  <a:srgbClr val="2C2D2E"/>
                </a:solidFill>
              </a:rPr>
              <a:t>Use </a:t>
            </a:r>
            <a:r>
              <a:rPr lang="en-US" sz="1600" dirty="0" err="1">
                <a:solidFill>
                  <a:srgbClr val="2C2D2E"/>
                </a:solidFill>
              </a:rPr>
              <a:t>value</a:t>
            </a:r>
            <a:r>
              <a:rPr lang="en-US" sz="1600" baseline="-25000" dirty="0" err="1">
                <a:solidFill>
                  <a:srgbClr val="2C2D2E"/>
                </a:solidFill>
              </a:rPr>
              <a:t>truth</a:t>
            </a:r>
            <a:r>
              <a:rPr lang="en-US" sz="1600" dirty="0">
                <a:solidFill>
                  <a:srgbClr val="2C2D2E"/>
                </a:solidFill>
              </a:rPr>
              <a:t> as denominator</a:t>
            </a:r>
          </a:p>
          <a:p>
            <a:pPr marL="285750" indent="-285750" algn="l">
              <a:buFont typeface="Arial" panose="020B0604020202020204" pitchFamily="34" charset="0"/>
              <a:buChar char="•"/>
            </a:pPr>
            <a:r>
              <a:rPr lang="en-US" sz="1600" dirty="0">
                <a:solidFill>
                  <a:srgbClr val="2C2D2E"/>
                </a:solidFill>
              </a:rPr>
              <a:t>Use other metrics like – SMAPE, RMSE, MSE …</a:t>
            </a:r>
          </a:p>
          <a:p>
            <a:pPr algn="l"/>
            <a:endParaRPr lang="en-US" sz="1600" dirty="0">
              <a:solidFill>
                <a:srgbClr val="2C2D2E"/>
              </a:solidFill>
            </a:endParaRPr>
          </a:p>
        </p:txBody>
      </p:sp>
      <p:sp>
        <p:nvSpPr>
          <p:cNvPr id="8" name="TextBox 7">
            <a:extLst>
              <a:ext uri="{FF2B5EF4-FFF2-40B4-BE49-F238E27FC236}">
                <a16:creationId xmlns:a16="http://schemas.microsoft.com/office/drawing/2014/main" id="{18DE4AC5-77F9-5439-E8C3-FB272EBE5925}"/>
              </a:ext>
            </a:extLst>
          </p:cNvPr>
          <p:cNvSpPr txBox="1"/>
          <p:nvPr/>
        </p:nvSpPr>
        <p:spPr>
          <a:xfrm>
            <a:off x="8693743" y="4837065"/>
            <a:ext cx="416499" cy="305949"/>
          </a:xfrm>
          <a:prstGeom prst="rect">
            <a:avLst/>
          </a:prstGeom>
        </p:spPr>
        <p:txBody>
          <a:bodyPr vert="horz" lIns="91440" tIns="45720" rIns="91440" bIns="45720" rtlCol="0">
            <a:noAutofit/>
          </a:bodyPr>
          <a:lstStyle>
            <a:lvl1pPr indent="0">
              <a:lnSpc>
                <a:spcPct val="160000"/>
              </a:lnSpc>
              <a:spcBef>
                <a:spcPct val="20000"/>
              </a:spcBef>
              <a:buSzPct val="100000"/>
              <a:buFont typeface="Arial" panose="020B0604020202020204" pitchFamily="34" charset="0"/>
              <a:buNone/>
              <a:defRPr sz="1400" baseline="0">
                <a:latin typeface="Golos Text" panose="020B0503020202020204" pitchFamily="34" charset="-52"/>
                <a:cs typeface="Golos Text" panose="020B0503020202020204" pitchFamily="34" charset="-52"/>
              </a:defRPr>
            </a:lvl1pPr>
            <a:lvl2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2pPr>
            <a:lvl3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3pPr>
            <a:lvl4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4pPr>
            <a:lvl5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lnSpc>
                <a:spcPct val="100000"/>
              </a:lnSpc>
            </a:pPr>
            <a:r>
              <a:rPr lang="en-US" dirty="0"/>
              <a:t>12</a:t>
            </a:r>
            <a:endParaRPr lang="ru-RU"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80B3400-D206-D08D-F74D-8629BF8121FB}"/>
                  </a:ext>
                </a:extLst>
              </p:cNvPr>
              <p:cNvSpPr txBox="1"/>
              <p:nvPr/>
            </p:nvSpPr>
            <p:spPr>
              <a:xfrm>
                <a:off x="6202805" y="1113971"/>
                <a:ext cx="2490938" cy="654346"/>
              </a:xfrm>
              <a:prstGeom prst="rect">
                <a:avLst/>
              </a:prstGeom>
              <a:solidFill>
                <a:schemeClr val="bg1"/>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d>
                            <m:dPr>
                              <m:begChr m:val="|"/>
                              <m:endChr m:val="|"/>
                              <m:ctrlPr>
                                <a:rPr lang="ru-RU" i="1" smtClean="0">
                                  <a:latin typeface="Cambria Math" panose="02040503050406030204" pitchFamily="18" charset="0"/>
                                </a:rPr>
                              </m:ctrlPr>
                            </m:dPr>
                            <m:e>
                              <m:r>
                                <a:rPr lang="en-US" b="0" i="1" smtClean="0">
                                  <a:latin typeface="Cambria Math" panose="02040503050406030204" pitchFamily="18" charset="0"/>
                                </a:rPr>
                                <m:t>𝑣𝑎𝑙𝑢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𝑝𝑟𝑒𝑑</m:t>
                                  </m:r>
                                </m:sub>
                              </m:sSub>
                              <m:r>
                                <a:rPr lang="en-US" b="0" i="1" smtClean="0">
                                  <a:latin typeface="Cambria Math" panose="02040503050406030204" pitchFamily="18" charset="0"/>
                                </a:rPr>
                                <m:t>−</m:t>
                              </m:r>
                              <m:r>
                                <a:rPr lang="en-US" b="0" i="1" smtClean="0">
                                  <a:latin typeface="Cambria Math" panose="02040503050406030204" pitchFamily="18" charset="0"/>
                                </a:rPr>
                                <m:t>𝑣𝑎𝑙𝑢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𝑡𝑟𝑢𝑡h</m:t>
                                  </m:r>
                                </m:sub>
                              </m:sSub>
                            </m:e>
                          </m:d>
                        </m:num>
                        <m:den>
                          <m:r>
                            <a:rPr lang="en-US" b="0" i="1" smtClean="0">
                              <a:latin typeface="Cambria Math" panose="02040503050406030204" pitchFamily="18" charset="0"/>
                            </a:rPr>
                            <m:t>𝑣𝑎𝑙𝑢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𝑝𝑟𝑒𝑑</m:t>
                              </m:r>
                            </m:sub>
                          </m:sSub>
                        </m:den>
                      </m:f>
                    </m:oMath>
                  </m:oMathPara>
                </a14:m>
                <a:endParaRPr lang="ru-RU" dirty="0"/>
              </a:p>
            </p:txBody>
          </p:sp>
        </mc:Choice>
        <mc:Fallback>
          <p:sp>
            <p:nvSpPr>
              <p:cNvPr id="7" name="TextBox 6">
                <a:extLst>
                  <a:ext uri="{FF2B5EF4-FFF2-40B4-BE49-F238E27FC236}">
                    <a16:creationId xmlns:a16="http://schemas.microsoft.com/office/drawing/2014/main" id="{F80B3400-D206-D08D-F74D-8629BF8121FB}"/>
                  </a:ext>
                </a:extLst>
              </p:cNvPr>
              <p:cNvSpPr txBox="1">
                <a:spLocks noRot="1" noChangeAspect="1" noMove="1" noResize="1" noEditPoints="1" noAdjustHandles="1" noChangeArrowheads="1" noChangeShapeType="1" noTextEdit="1"/>
              </p:cNvSpPr>
              <p:nvPr/>
            </p:nvSpPr>
            <p:spPr>
              <a:xfrm>
                <a:off x="6202805" y="1113971"/>
                <a:ext cx="2490938" cy="654346"/>
              </a:xfrm>
              <a:prstGeom prst="rect">
                <a:avLst/>
              </a:prstGeom>
              <a:blipFill>
                <a:blip r:embed="rId3"/>
                <a:stretch>
                  <a:fillRect b="-9434"/>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6570745-0210-1659-7D0D-701CC7A26780}"/>
                  </a:ext>
                </a:extLst>
              </p:cNvPr>
              <p:cNvSpPr txBox="1"/>
              <p:nvPr/>
            </p:nvSpPr>
            <p:spPr>
              <a:xfrm>
                <a:off x="6202805" y="2183196"/>
                <a:ext cx="2490938" cy="62388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d>
                            <m:dPr>
                              <m:begChr m:val="|"/>
                              <m:endChr m:val="|"/>
                              <m:ctrlPr>
                                <a:rPr lang="ru-RU" i="1" smtClean="0">
                                  <a:latin typeface="Cambria Math" panose="02040503050406030204" pitchFamily="18" charset="0"/>
                                </a:rPr>
                              </m:ctrlPr>
                            </m:dPr>
                            <m:e>
                              <m:r>
                                <a:rPr lang="en-US" b="0" i="1" smtClean="0">
                                  <a:latin typeface="Cambria Math" panose="02040503050406030204" pitchFamily="18" charset="0"/>
                                </a:rPr>
                                <m:t>𝑣𝑎𝑙𝑢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𝑝𝑟𝑒𝑑</m:t>
                                  </m:r>
                                </m:sub>
                              </m:sSub>
                              <m:r>
                                <a:rPr lang="en-US" b="0" i="1" smtClean="0">
                                  <a:latin typeface="Cambria Math" panose="02040503050406030204" pitchFamily="18" charset="0"/>
                                </a:rPr>
                                <m:t>−</m:t>
                              </m:r>
                              <m:r>
                                <a:rPr lang="en-US" b="0" i="1" smtClean="0">
                                  <a:latin typeface="Cambria Math" panose="02040503050406030204" pitchFamily="18" charset="0"/>
                                </a:rPr>
                                <m:t>𝑣𝑎𝑙𝑢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𝑡𝑟𝑢𝑡h</m:t>
                                  </m:r>
                                </m:sub>
                              </m:sSub>
                            </m:e>
                          </m:d>
                        </m:num>
                        <m:den>
                          <m:r>
                            <a:rPr lang="en-US" b="0" i="1" smtClean="0">
                              <a:solidFill>
                                <a:srgbClr val="FF0000"/>
                              </a:solidFill>
                              <a:latin typeface="Cambria Math" panose="02040503050406030204" pitchFamily="18" charset="0"/>
                            </a:rPr>
                            <m:t>𝑣𝑎𝑙𝑢</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𝑒</m:t>
                              </m:r>
                            </m:e>
                            <m:sub>
                              <m:r>
                                <a:rPr lang="en-US" b="0" i="1" smtClean="0">
                                  <a:solidFill>
                                    <a:srgbClr val="FF0000"/>
                                  </a:solidFill>
                                  <a:latin typeface="Cambria Math" panose="02040503050406030204" pitchFamily="18" charset="0"/>
                                </a:rPr>
                                <m:t>𝑡𝑟𝑢𝑡h</m:t>
                              </m:r>
                            </m:sub>
                          </m:sSub>
                        </m:den>
                      </m:f>
                    </m:oMath>
                  </m:oMathPara>
                </a14:m>
                <a:endParaRPr lang="ru-RU" dirty="0"/>
              </a:p>
            </p:txBody>
          </p:sp>
        </mc:Choice>
        <mc:Fallback>
          <p:sp>
            <p:nvSpPr>
              <p:cNvPr id="9" name="TextBox 8">
                <a:extLst>
                  <a:ext uri="{FF2B5EF4-FFF2-40B4-BE49-F238E27FC236}">
                    <a16:creationId xmlns:a16="http://schemas.microsoft.com/office/drawing/2014/main" id="{E6570745-0210-1659-7D0D-701CC7A26780}"/>
                  </a:ext>
                </a:extLst>
              </p:cNvPr>
              <p:cNvSpPr txBox="1">
                <a:spLocks noRot="1" noChangeAspect="1" noMove="1" noResize="1" noEditPoints="1" noAdjustHandles="1" noChangeArrowheads="1" noChangeShapeType="1" noTextEdit="1"/>
              </p:cNvSpPr>
              <p:nvPr/>
            </p:nvSpPr>
            <p:spPr>
              <a:xfrm>
                <a:off x="6202805" y="2183196"/>
                <a:ext cx="2490938" cy="623889"/>
              </a:xfrm>
              <a:prstGeom prst="rect">
                <a:avLst/>
              </a:prstGeom>
              <a:blipFill>
                <a:blip r:embed="rId4"/>
                <a:stretch>
                  <a:fillRect b="-8000"/>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6E2511D-D708-A30D-D9A5-057968E6B382}"/>
                  </a:ext>
                </a:extLst>
              </p:cNvPr>
              <p:cNvSpPr txBox="1"/>
              <p:nvPr/>
            </p:nvSpPr>
            <p:spPr>
              <a:xfrm>
                <a:off x="4788816" y="3793858"/>
                <a:ext cx="3883219" cy="67614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𝑆𝑀𝐴𝑃𝐸</m:t>
                      </m:r>
                      <m:r>
                        <a:rPr lang="en-US" b="0" i="1" smtClean="0">
                          <a:latin typeface="Cambria Math" panose="02040503050406030204" pitchFamily="18" charset="0"/>
                        </a:rPr>
                        <m:t>= </m:t>
                      </m:r>
                      <m:f>
                        <m:fPr>
                          <m:ctrlPr>
                            <a:rPr lang="ru-RU" i="1" smtClean="0">
                              <a:latin typeface="Cambria Math" panose="02040503050406030204" pitchFamily="18" charset="0"/>
                            </a:rPr>
                          </m:ctrlPr>
                        </m:fPr>
                        <m:num>
                          <m:r>
                            <a:rPr lang="en-US" b="0" i="1" smtClean="0">
                              <a:latin typeface="Cambria Math" panose="02040503050406030204" pitchFamily="18" charset="0"/>
                            </a:rPr>
                            <m:t>2∗</m:t>
                          </m:r>
                          <m:d>
                            <m:dPr>
                              <m:begChr m:val="|"/>
                              <m:endChr m:val="|"/>
                              <m:ctrlPr>
                                <a:rPr lang="ru-RU" i="1" smtClean="0">
                                  <a:latin typeface="Cambria Math" panose="02040503050406030204" pitchFamily="18" charset="0"/>
                                </a:rPr>
                              </m:ctrlPr>
                            </m:dPr>
                            <m:e>
                              <m:r>
                                <a:rPr lang="en-US" b="0" i="1" smtClean="0">
                                  <a:latin typeface="Cambria Math" panose="02040503050406030204" pitchFamily="18" charset="0"/>
                                </a:rPr>
                                <m:t>𝑣𝑎𝑙𝑢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𝑝𝑟𝑒𝑑</m:t>
                                  </m:r>
                                </m:sub>
                              </m:sSub>
                              <m:r>
                                <a:rPr lang="en-US" b="0" i="1" smtClean="0">
                                  <a:latin typeface="Cambria Math" panose="02040503050406030204" pitchFamily="18" charset="0"/>
                                </a:rPr>
                                <m:t>−</m:t>
                              </m:r>
                              <m:r>
                                <a:rPr lang="en-US" b="0" i="1" smtClean="0">
                                  <a:latin typeface="Cambria Math" panose="02040503050406030204" pitchFamily="18" charset="0"/>
                                </a:rPr>
                                <m:t>𝑣𝑎𝑙𝑢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𝑡𝑟𝑢𝑡h</m:t>
                                  </m:r>
                                </m:sub>
                              </m:sSub>
                            </m:e>
                          </m:d>
                        </m:num>
                        <m:den>
                          <m:d>
                            <m:dPr>
                              <m:begChr m:val="|"/>
                              <m:endChr m:val="|"/>
                              <m:ctrlPr>
                                <a:rPr lang="ru-RU" i="1" smtClean="0">
                                  <a:latin typeface="Cambria Math" panose="02040503050406030204" pitchFamily="18" charset="0"/>
                                </a:rPr>
                              </m:ctrlPr>
                            </m:dPr>
                            <m:e>
                              <m:r>
                                <a:rPr lang="en-US" i="1">
                                  <a:latin typeface="Cambria Math" panose="02040503050406030204" pitchFamily="18" charset="0"/>
                                </a:rPr>
                                <m:t>𝑣𝑎𝑙𝑢</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𝑝𝑟𝑒𝑑</m:t>
                                  </m:r>
                                </m:sub>
                              </m:sSub>
                              <m:r>
                                <a:rPr lang="en-US" b="0" i="1" smtClean="0">
                                  <a:latin typeface="Cambria Math" panose="02040503050406030204" pitchFamily="18" charset="0"/>
                                </a:rPr>
                                <m:t>+</m:t>
                              </m:r>
                              <m:r>
                                <a:rPr lang="en-US" i="1">
                                  <a:latin typeface="Cambria Math" panose="02040503050406030204" pitchFamily="18" charset="0"/>
                                </a:rPr>
                                <m:t>𝑣𝑎𝑙𝑢</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𝑡𝑟𝑢𝑡h</m:t>
                                  </m:r>
                                </m:sub>
                              </m:sSub>
                            </m:e>
                          </m:d>
                        </m:den>
                      </m:f>
                    </m:oMath>
                  </m:oMathPara>
                </a14:m>
                <a:endParaRPr lang="ru-RU" dirty="0"/>
              </a:p>
            </p:txBody>
          </p:sp>
        </mc:Choice>
        <mc:Fallback>
          <p:sp>
            <p:nvSpPr>
              <p:cNvPr id="10" name="TextBox 9">
                <a:extLst>
                  <a:ext uri="{FF2B5EF4-FFF2-40B4-BE49-F238E27FC236}">
                    <a16:creationId xmlns:a16="http://schemas.microsoft.com/office/drawing/2014/main" id="{A6E2511D-D708-A30D-D9A5-057968E6B382}"/>
                  </a:ext>
                </a:extLst>
              </p:cNvPr>
              <p:cNvSpPr txBox="1">
                <a:spLocks noRot="1" noChangeAspect="1" noMove="1" noResize="1" noEditPoints="1" noAdjustHandles="1" noChangeArrowheads="1" noChangeShapeType="1" noTextEdit="1"/>
              </p:cNvSpPr>
              <p:nvPr/>
            </p:nvSpPr>
            <p:spPr>
              <a:xfrm>
                <a:off x="4788816" y="3793858"/>
                <a:ext cx="3883219" cy="676147"/>
              </a:xfrm>
              <a:prstGeom prst="rect">
                <a:avLst/>
              </a:prstGeom>
              <a:blipFill>
                <a:blip r:embed="rId5"/>
                <a:stretch>
                  <a:fillRect l="-1629" b="-11111"/>
                </a:stretch>
              </a:blipFill>
            </p:spPr>
            <p:txBody>
              <a:bodyPr/>
              <a:lstStyle/>
              <a:p>
                <a:r>
                  <a:rPr lang="ru-RU">
                    <a:noFill/>
                  </a:rPr>
                  <a:t> </a:t>
                </a:r>
              </a:p>
            </p:txBody>
          </p:sp>
        </mc:Fallback>
      </mc:AlternateContent>
      <p:cxnSp>
        <p:nvCxnSpPr>
          <p:cNvPr id="12" name="Прямая со стрелкой 11">
            <a:extLst>
              <a:ext uri="{FF2B5EF4-FFF2-40B4-BE49-F238E27FC236}">
                <a16:creationId xmlns:a16="http://schemas.microsoft.com/office/drawing/2014/main" id="{C5FBEE4B-3000-F721-78E2-23ABDD258FD5}"/>
              </a:ext>
            </a:extLst>
          </p:cNvPr>
          <p:cNvCxnSpPr>
            <a:endCxn id="9" idx="0"/>
          </p:cNvCxnSpPr>
          <p:nvPr/>
        </p:nvCxnSpPr>
        <p:spPr>
          <a:xfrm>
            <a:off x="7448274" y="1866507"/>
            <a:ext cx="0" cy="316689"/>
          </a:xfrm>
          <a:prstGeom prst="straightConnector1">
            <a:avLst/>
          </a:prstGeom>
          <a:ln>
            <a:solidFill>
              <a:srgbClr val="9406FE"/>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5515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8FF59-DE7F-38D4-319E-53BB34B179D5}"/>
            </a:ext>
          </a:extLst>
        </p:cNvPr>
        <p:cNvGrpSpPr/>
        <p:nvPr/>
      </p:nvGrpSpPr>
      <p:grpSpPr>
        <a:xfrm>
          <a:off x="0" y="0"/>
          <a:ext cx="0" cy="0"/>
          <a:chOff x="0" y="0"/>
          <a:chExt cx="0" cy="0"/>
        </a:xfrm>
      </p:grpSpPr>
      <p:sp>
        <p:nvSpPr>
          <p:cNvPr id="3" name="Заголовок 2">
            <a:extLst>
              <a:ext uri="{FF2B5EF4-FFF2-40B4-BE49-F238E27FC236}">
                <a16:creationId xmlns:a16="http://schemas.microsoft.com/office/drawing/2014/main" id="{18A2C056-DE69-3148-2952-333F064BE862}"/>
              </a:ext>
            </a:extLst>
          </p:cNvPr>
          <p:cNvSpPr>
            <a:spLocks noGrp="1"/>
          </p:cNvSpPr>
          <p:nvPr>
            <p:ph type="title"/>
          </p:nvPr>
        </p:nvSpPr>
        <p:spPr/>
        <p:txBody>
          <a:bodyPr>
            <a:noAutofit/>
          </a:bodyPr>
          <a:lstStyle/>
          <a:p>
            <a:r>
              <a:rPr lang="en-US" sz="2800" dirty="0"/>
              <a:t>Model Comparison</a:t>
            </a:r>
            <a:endParaRPr lang="ru-RU" sz="2800" dirty="0"/>
          </a:p>
        </p:txBody>
      </p:sp>
      <p:sp>
        <p:nvSpPr>
          <p:cNvPr id="2" name="TextBox 1">
            <a:extLst>
              <a:ext uri="{FF2B5EF4-FFF2-40B4-BE49-F238E27FC236}">
                <a16:creationId xmlns:a16="http://schemas.microsoft.com/office/drawing/2014/main" id="{DFC3737F-6A51-75D2-FA64-7BBBC65F861D}"/>
              </a:ext>
            </a:extLst>
          </p:cNvPr>
          <p:cNvSpPr txBox="1"/>
          <p:nvPr/>
        </p:nvSpPr>
        <p:spPr>
          <a:xfrm>
            <a:off x="8693743" y="4837065"/>
            <a:ext cx="416499" cy="305949"/>
          </a:xfrm>
          <a:prstGeom prst="rect">
            <a:avLst/>
          </a:prstGeom>
        </p:spPr>
        <p:txBody>
          <a:bodyPr vert="horz" lIns="91440" tIns="45720" rIns="91440" bIns="45720" rtlCol="0">
            <a:noAutofit/>
          </a:bodyPr>
          <a:lstStyle>
            <a:lvl1pPr indent="0">
              <a:lnSpc>
                <a:spcPct val="160000"/>
              </a:lnSpc>
              <a:spcBef>
                <a:spcPct val="20000"/>
              </a:spcBef>
              <a:buSzPct val="100000"/>
              <a:buFont typeface="Arial" panose="020B0604020202020204" pitchFamily="34" charset="0"/>
              <a:buNone/>
              <a:defRPr sz="1400" baseline="0">
                <a:latin typeface="Golos Text" panose="020B0503020202020204" pitchFamily="34" charset="-52"/>
                <a:cs typeface="Golos Text" panose="020B0503020202020204" pitchFamily="34" charset="-52"/>
              </a:defRPr>
            </a:lvl1pPr>
            <a:lvl2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2pPr>
            <a:lvl3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3pPr>
            <a:lvl4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4pPr>
            <a:lvl5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lnSpc>
                <a:spcPct val="100000"/>
              </a:lnSpc>
            </a:pPr>
            <a:r>
              <a:rPr lang="en-US" dirty="0"/>
              <a:t>13</a:t>
            </a:r>
            <a:endParaRPr lang="ru-RU" dirty="0"/>
          </a:p>
        </p:txBody>
      </p:sp>
      <p:sp>
        <p:nvSpPr>
          <p:cNvPr id="10" name="Текст 3">
            <a:extLst>
              <a:ext uri="{FF2B5EF4-FFF2-40B4-BE49-F238E27FC236}">
                <a16:creationId xmlns:a16="http://schemas.microsoft.com/office/drawing/2014/main" id="{A7FD89ED-520B-B43F-8154-3702EAC76159}"/>
              </a:ext>
            </a:extLst>
          </p:cNvPr>
          <p:cNvSpPr txBox="1">
            <a:spLocks/>
          </p:cNvSpPr>
          <p:nvPr/>
        </p:nvSpPr>
        <p:spPr>
          <a:xfrm>
            <a:off x="5415522" y="1374721"/>
            <a:ext cx="3278221" cy="3446853"/>
          </a:xfrm>
          <a:prstGeom prst="rect">
            <a:avLst/>
          </a:prstGeom>
        </p:spPr>
        <p:txBody>
          <a:bodyPr vert="horz" lIns="91440" tIns="45720" rIns="91440" bIns="45720" rtlCol="0">
            <a:noAutofit/>
          </a:bodyPr>
          <a:lstStyle>
            <a:lvl1pPr marL="0" indent="0" algn="l" defTabSz="457200" rtl="0" eaLnBrk="1" latinLnBrk="0" hangingPunct="1">
              <a:spcBef>
                <a:spcPct val="20000"/>
              </a:spcBef>
              <a:buSzPct val="100000"/>
              <a:buFont typeface="Arial" panose="020B0604020202020204" pitchFamily="34" charset="0"/>
              <a:buNone/>
              <a:defRPr sz="1200" kern="1200" baseline="0">
                <a:solidFill>
                  <a:schemeClr val="tx1"/>
                </a:solidFill>
                <a:latin typeface="Golos Text" panose="020B0503020202020204" pitchFamily="34" charset="-52"/>
                <a:ea typeface="+mn-ea"/>
                <a:cs typeface="Golos Text" panose="020B0503020202020204" pitchFamily="34" charset="-52"/>
              </a:defRPr>
            </a:lvl1pPr>
            <a:lvl2pPr marL="457200" indent="0" algn="l" defTabSz="457200" rtl="0" eaLnBrk="1" latinLnBrk="0" hangingPunct="1">
              <a:spcBef>
                <a:spcPct val="20000"/>
              </a:spcBef>
              <a:buFont typeface="Arial" panose="020B0604020202020204" pitchFamily="34" charset="0"/>
              <a:buNone/>
              <a:defRPr sz="1400" kern="1200" baseline="0">
                <a:solidFill>
                  <a:schemeClr val="tx1"/>
                </a:solidFill>
                <a:latin typeface="Golos Text" panose="020B0503020202020204" pitchFamily="34" charset="-52"/>
                <a:ea typeface="+mn-ea"/>
                <a:cs typeface="Golos Text" panose="020B0503020202020204" pitchFamily="34" charset="-52"/>
              </a:defRPr>
            </a:lvl2pPr>
            <a:lvl3pPr marL="914400" indent="0" algn="l" defTabSz="457200" rtl="0" eaLnBrk="1" latinLnBrk="0" hangingPunct="1">
              <a:spcBef>
                <a:spcPct val="20000"/>
              </a:spcBef>
              <a:buFont typeface="Arial" panose="020B0604020202020204" pitchFamily="34" charset="0"/>
              <a:buNone/>
              <a:defRPr sz="1400" kern="1200" baseline="0">
                <a:solidFill>
                  <a:schemeClr val="tx1"/>
                </a:solidFill>
                <a:latin typeface="Golos Text" panose="020B0503020202020204" pitchFamily="34" charset="-52"/>
                <a:ea typeface="+mn-ea"/>
                <a:cs typeface="Golos Text" panose="020B0503020202020204" pitchFamily="34" charset="-52"/>
              </a:defRPr>
            </a:lvl3pPr>
            <a:lvl4pPr marL="1371600" indent="0" algn="l" defTabSz="457200" rtl="0" eaLnBrk="1" latinLnBrk="0" hangingPunct="1">
              <a:spcBef>
                <a:spcPct val="20000"/>
              </a:spcBef>
              <a:buFont typeface="Arial" panose="020B0604020202020204" pitchFamily="34" charset="0"/>
              <a:buNone/>
              <a:defRPr sz="1400" kern="1200" baseline="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400" kern="1200" baseline="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R="0" lvl="0" fontAlgn="base">
              <a:lnSpc>
                <a:spcPct val="160000"/>
              </a:lnSpc>
              <a:spcAft>
                <a:spcPct val="0"/>
              </a:spcAft>
              <a:buClrTx/>
              <a:tabLst/>
            </a:pPr>
            <a:r>
              <a:rPr lang="ru-RU" altLang="ru-RU" sz="1600" b="1" dirty="0" err="1"/>
              <a:t>Feature</a:t>
            </a:r>
            <a:r>
              <a:rPr lang="ru-RU" altLang="ru-RU" sz="1600" b="1" dirty="0"/>
              <a:t> </a:t>
            </a:r>
            <a:r>
              <a:rPr lang="ru-RU" altLang="ru-RU" sz="1600" b="1" dirty="0" err="1"/>
              <a:t>engineering</a:t>
            </a:r>
            <a:r>
              <a:rPr lang="ru-RU" altLang="ru-RU" sz="1600" b="1" dirty="0"/>
              <a:t> </a:t>
            </a:r>
            <a:r>
              <a:rPr lang="ru-RU" altLang="ru-RU" sz="1600" b="1" dirty="0" err="1"/>
              <a:t>significantly</a:t>
            </a:r>
            <a:r>
              <a:rPr lang="ru-RU" altLang="ru-RU" sz="1600" b="1" dirty="0"/>
              <a:t> </a:t>
            </a:r>
            <a:r>
              <a:rPr lang="ru-RU" altLang="ru-RU" sz="1600" b="1" dirty="0" err="1"/>
              <a:t>improved</a:t>
            </a:r>
            <a:r>
              <a:rPr lang="ru-RU" altLang="ru-RU" sz="1600" b="1" dirty="0"/>
              <a:t> </a:t>
            </a:r>
            <a:r>
              <a:rPr lang="ru-RU" altLang="ru-RU" sz="1600" b="1" dirty="0" err="1"/>
              <a:t>model</a:t>
            </a:r>
            <a:r>
              <a:rPr lang="ru-RU" altLang="ru-RU" sz="1600" b="1" dirty="0"/>
              <a:t> </a:t>
            </a:r>
            <a:r>
              <a:rPr lang="ru-RU" altLang="ru-RU" sz="1600" b="1" dirty="0" err="1"/>
              <a:t>quality</a:t>
            </a:r>
            <a:r>
              <a:rPr lang="ru-RU" altLang="ru-RU" sz="1600" b="1" dirty="0"/>
              <a:t>: </a:t>
            </a:r>
          </a:p>
          <a:p>
            <a:pPr marR="0" lvl="0" fontAlgn="base">
              <a:lnSpc>
                <a:spcPct val="160000"/>
              </a:lnSpc>
              <a:spcAft>
                <a:spcPct val="0"/>
              </a:spcAft>
              <a:buClrTx/>
              <a:tabLst/>
            </a:pPr>
            <a:r>
              <a:rPr lang="ru-RU" altLang="ru-RU" sz="1600" dirty="0"/>
              <a:t>RMSE </a:t>
            </a:r>
            <a:r>
              <a:rPr lang="ru-RU" altLang="ru-RU" sz="1600" dirty="0" err="1"/>
              <a:t>reduced</a:t>
            </a:r>
            <a:r>
              <a:rPr lang="ru-RU" altLang="ru-RU" sz="1600" dirty="0"/>
              <a:t> </a:t>
            </a:r>
            <a:r>
              <a:rPr lang="ru-RU" altLang="ru-RU" sz="1600" dirty="0" err="1"/>
              <a:t>by</a:t>
            </a:r>
            <a:r>
              <a:rPr lang="ru-RU" altLang="ru-RU" sz="1600" dirty="0"/>
              <a:t> 20%, MAPE </a:t>
            </a:r>
            <a:r>
              <a:rPr lang="ru-RU" altLang="ru-RU" sz="1600" dirty="0" err="1"/>
              <a:t>by</a:t>
            </a:r>
            <a:r>
              <a:rPr lang="ru-RU" altLang="ru-RU" sz="1600" dirty="0"/>
              <a:t> 25%, </a:t>
            </a:r>
            <a:r>
              <a:rPr lang="ru-RU" altLang="ru-RU" sz="1600" dirty="0" err="1"/>
              <a:t>and</a:t>
            </a:r>
            <a:r>
              <a:rPr lang="ru-RU" altLang="ru-RU" sz="1600" dirty="0"/>
              <a:t> SMAPE </a:t>
            </a:r>
            <a:r>
              <a:rPr lang="ru-RU" altLang="ru-RU" sz="1600" dirty="0" err="1"/>
              <a:t>by</a:t>
            </a:r>
            <a:r>
              <a:rPr lang="ru-RU" altLang="ru-RU" sz="1600" dirty="0"/>
              <a:t> 30% </a:t>
            </a:r>
            <a:r>
              <a:rPr lang="ru-RU" altLang="ru-RU" sz="1600" dirty="0" err="1"/>
              <a:t>on</a:t>
            </a:r>
            <a:r>
              <a:rPr lang="ru-RU" altLang="ru-RU" sz="1600" dirty="0"/>
              <a:t> </a:t>
            </a:r>
            <a:r>
              <a:rPr lang="ru-RU" altLang="ru-RU" sz="1600" dirty="0" err="1"/>
              <a:t>average</a:t>
            </a:r>
            <a:r>
              <a:rPr lang="ru-RU" altLang="ru-RU" sz="1600" dirty="0"/>
              <a:t>.</a:t>
            </a:r>
          </a:p>
          <a:p>
            <a:pPr marR="0" lvl="0" fontAlgn="base">
              <a:lnSpc>
                <a:spcPct val="160000"/>
              </a:lnSpc>
              <a:spcAft>
                <a:spcPct val="0"/>
              </a:spcAft>
              <a:buClrTx/>
              <a:tabLst/>
            </a:pPr>
            <a:r>
              <a:rPr lang="ru-RU" altLang="ru-RU" sz="1600" b="1" dirty="0"/>
              <a:t>Key </a:t>
            </a:r>
            <a:r>
              <a:rPr lang="ru-RU" altLang="ru-RU" sz="1600" b="1" dirty="0" err="1"/>
              <a:t>Achievements</a:t>
            </a:r>
            <a:r>
              <a:rPr lang="ru-RU" altLang="ru-RU" sz="1600" b="1" dirty="0"/>
              <a:t>:</a:t>
            </a:r>
          </a:p>
          <a:p>
            <a:pPr marR="0" lvl="0" fontAlgn="base">
              <a:lnSpc>
                <a:spcPct val="160000"/>
              </a:lnSpc>
              <a:spcAft>
                <a:spcPct val="0"/>
              </a:spcAft>
              <a:buClrTx/>
              <a:tabLst/>
            </a:pPr>
            <a:r>
              <a:rPr lang="ru-RU" altLang="ru-RU" sz="1600" dirty="0"/>
              <a:t>MLP </a:t>
            </a:r>
            <a:r>
              <a:rPr lang="ru-RU" altLang="ru-RU" sz="1600" dirty="0" err="1"/>
              <a:t>showed</a:t>
            </a:r>
            <a:r>
              <a:rPr lang="ru-RU" altLang="ru-RU" sz="1600" dirty="0"/>
              <a:t> </a:t>
            </a:r>
            <a:r>
              <a:rPr lang="ru-RU" altLang="ru-RU" sz="1600" dirty="0" err="1"/>
              <a:t>the</a:t>
            </a:r>
            <a:r>
              <a:rPr lang="ru-RU" altLang="ru-RU" sz="1600" dirty="0"/>
              <a:t> </a:t>
            </a:r>
            <a:r>
              <a:rPr lang="ru-RU" altLang="ru-RU" sz="1600" dirty="0" err="1"/>
              <a:t>best</a:t>
            </a:r>
            <a:r>
              <a:rPr lang="ru-RU" altLang="ru-RU" sz="1600" dirty="0"/>
              <a:t> </a:t>
            </a:r>
            <a:r>
              <a:rPr lang="ru-RU" altLang="ru-RU" sz="1600" dirty="0" err="1"/>
              <a:t>enhancement</a:t>
            </a:r>
            <a:r>
              <a:rPr lang="ru-RU" altLang="ru-RU" sz="1600" dirty="0"/>
              <a:t> </a:t>
            </a:r>
            <a:r>
              <a:rPr lang="ru-RU" altLang="ru-RU" sz="1600" dirty="0" err="1"/>
              <a:t>in</a:t>
            </a:r>
            <a:r>
              <a:rPr lang="ru-RU" altLang="ru-RU" sz="1600" dirty="0"/>
              <a:t> </a:t>
            </a:r>
            <a:r>
              <a:rPr lang="en-US" altLang="ru-RU" sz="1600" dirty="0"/>
              <a:t>S</a:t>
            </a:r>
            <a:r>
              <a:rPr lang="ru-RU" altLang="ru-RU" sz="1600" dirty="0"/>
              <a:t>MAPE (</a:t>
            </a:r>
            <a:r>
              <a:rPr lang="en-US" altLang="ru-RU" sz="1600" dirty="0"/>
              <a:t>51</a:t>
            </a:r>
            <a:r>
              <a:rPr lang="ru-RU" altLang="ru-RU" sz="1600" dirty="0"/>
              <a:t>.</a:t>
            </a:r>
            <a:r>
              <a:rPr lang="en-US" altLang="ru-RU" sz="1600" dirty="0"/>
              <a:t>4</a:t>
            </a:r>
            <a:r>
              <a:rPr lang="ru-RU" altLang="ru-RU" sz="1600" dirty="0"/>
              <a:t>%) </a:t>
            </a:r>
            <a:r>
              <a:rPr lang="ru-RU" altLang="ru-RU" sz="1600" dirty="0" err="1"/>
              <a:t>and</a:t>
            </a:r>
            <a:r>
              <a:rPr lang="ru-RU" altLang="ru-RU" sz="1600" dirty="0"/>
              <a:t> RMSE (28.7%).</a:t>
            </a:r>
          </a:p>
        </p:txBody>
      </p:sp>
      <p:graphicFrame>
        <p:nvGraphicFramePr>
          <p:cNvPr id="4" name="Таблица 3">
            <a:extLst>
              <a:ext uri="{FF2B5EF4-FFF2-40B4-BE49-F238E27FC236}">
                <a16:creationId xmlns:a16="http://schemas.microsoft.com/office/drawing/2014/main" id="{0E6A1926-FA6C-A98B-D9FC-D8EC64ABDEBF}"/>
              </a:ext>
            </a:extLst>
          </p:cNvPr>
          <p:cNvGraphicFramePr>
            <a:graphicFrameLocks noGrp="1"/>
          </p:cNvGraphicFramePr>
          <p:nvPr>
            <p:extLst>
              <p:ext uri="{D42A27DB-BD31-4B8C-83A1-F6EECF244321}">
                <p14:modId xmlns:p14="http://schemas.microsoft.com/office/powerpoint/2010/main" val="1566513410"/>
              </p:ext>
            </p:extLst>
          </p:nvPr>
        </p:nvGraphicFramePr>
        <p:xfrm>
          <a:off x="160255" y="1178042"/>
          <a:ext cx="4958500" cy="3157980"/>
        </p:xfrm>
        <a:graphic>
          <a:graphicData uri="http://schemas.openxmlformats.org/drawingml/2006/table">
            <a:tbl>
              <a:tblPr>
                <a:solidFill>
                  <a:srgbClr val="FFFFFF">
                    <a:alpha val="43137"/>
                  </a:srgbClr>
                </a:solidFill>
                <a:tableStyleId>{5C22544A-7EE6-4342-B048-85BDC9FD1C3A}</a:tableStyleId>
              </a:tblPr>
              <a:tblGrid>
                <a:gridCol w="1571655">
                  <a:extLst>
                    <a:ext uri="{9D8B030D-6E8A-4147-A177-3AD203B41FA5}">
                      <a16:colId xmlns:a16="http://schemas.microsoft.com/office/drawing/2014/main" val="2639858548"/>
                    </a:ext>
                  </a:extLst>
                </a:gridCol>
                <a:gridCol w="914400">
                  <a:extLst>
                    <a:ext uri="{9D8B030D-6E8A-4147-A177-3AD203B41FA5}">
                      <a16:colId xmlns:a16="http://schemas.microsoft.com/office/drawing/2014/main" val="533500987"/>
                    </a:ext>
                  </a:extLst>
                </a:gridCol>
                <a:gridCol w="902289">
                  <a:extLst>
                    <a:ext uri="{9D8B030D-6E8A-4147-A177-3AD203B41FA5}">
                      <a16:colId xmlns:a16="http://schemas.microsoft.com/office/drawing/2014/main" val="4006038519"/>
                    </a:ext>
                  </a:extLst>
                </a:gridCol>
                <a:gridCol w="769065">
                  <a:extLst>
                    <a:ext uri="{9D8B030D-6E8A-4147-A177-3AD203B41FA5}">
                      <a16:colId xmlns:a16="http://schemas.microsoft.com/office/drawing/2014/main" val="3175010301"/>
                    </a:ext>
                  </a:extLst>
                </a:gridCol>
                <a:gridCol w="801091">
                  <a:extLst>
                    <a:ext uri="{9D8B030D-6E8A-4147-A177-3AD203B41FA5}">
                      <a16:colId xmlns:a16="http://schemas.microsoft.com/office/drawing/2014/main" val="945097800"/>
                    </a:ext>
                  </a:extLst>
                </a:gridCol>
              </a:tblGrid>
              <a:tr h="526330">
                <a:tc>
                  <a:txBody>
                    <a:bodyPr/>
                    <a:lstStyle/>
                    <a:p>
                      <a:pPr algn="ctr"/>
                      <a:r>
                        <a:rPr lang="en-US" sz="1200" b="1" dirty="0">
                          <a:solidFill>
                            <a:srgbClr val="9406FE"/>
                          </a:solidFill>
                        </a:rPr>
                        <a:t>Model</a:t>
                      </a:r>
                      <a:endParaRPr lang="ru-RU" sz="1200" b="1" dirty="0">
                        <a:solidFill>
                          <a:srgbClr val="9406FE"/>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ru-RU" sz="1200" b="1" dirty="0">
                          <a:solidFill>
                            <a:srgbClr val="9406FE"/>
                          </a:solidFill>
                        </a:rPr>
                        <a:t>С</a:t>
                      </a:r>
                      <a:r>
                        <a:rPr lang="en-US" sz="1200" b="1" dirty="0" err="1">
                          <a:solidFill>
                            <a:srgbClr val="9406FE"/>
                          </a:solidFill>
                        </a:rPr>
                        <a:t>ustom</a:t>
                      </a:r>
                      <a:r>
                        <a:rPr lang="en-US" sz="1200" b="1" dirty="0">
                          <a:solidFill>
                            <a:srgbClr val="9406FE"/>
                          </a:solidFill>
                        </a:rPr>
                        <a:t> metric</a:t>
                      </a:r>
                      <a:endParaRPr lang="ru-RU" sz="1200" b="1" dirty="0">
                        <a:solidFill>
                          <a:srgbClr val="9406FE"/>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dirty="0">
                          <a:solidFill>
                            <a:srgbClr val="9406FE"/>
                          </a:solidFill>
                        </a:rPr>
                        <a:t>RMSE</a:t>
                      </a:r>
                      <a:endParaRPr lang="ru-RU" sz="1200" b="1" dirty="0">
                        <a:solidFill>
                          <a:srgbClr val="9406FE"/>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dirty="0">
                          <a:solidFill>
                            <a:srgbClr val="9406FE"/>
                          </a:solidFill>
                        </a:rPr>
                        <a:t>MAPE</a:t>
                      </a:r>
                      <a:endParaRPr lang="ru-RU" sz="1200" b="1" dirty="0">
                        <a:solidFill>
                          <a:srgbClr val="9406FE"/>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dirty="0">
                          <a:solidFill>
                            <a:srgbClr val="9406FE"/>
                          </a:solidFill>
                        </a:rPr>
                        <a:t>SMAPE</a:t>
                      </a:r>
                      <a:endParaRPr lang="ru-RU" sz="1200" b="1" dirty="0">
                        <a:solidFill>
                          <a:srgbClr val="9406FE"/>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34365197"/>
                  </a:ext>
                </a:extLst>
              </a:tr>
              <a:tr h="526330">
                <a:tc>
                  <a:txBody>
                    <a:bodyPr/>
                    <a:lstStyle/>
                    <a:p>
                      <a:pPr algn="ctr"/>
                      <a:r>
                        <a:rPr lang="en-US" sz="1200" b="0" dirty="0" err="1"/>
                        <a:t>HistGradientBoosting</a:t>
                      </a:r>
                      <a:endParaRPr lang="en-US" sz="12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ru-RU" sz="1200" b="1" i="0" u="none" strike="noStrike" dirty="0">
                          <a:solidFill>
                            <a:schemeClr val="tx1"/>
                          </a:solidFill>
                          <a:effectLst/>
                          <a:latin typeface="+mn-lt"/>
                        </a:rPr>
                        <a:t>0</a:t>
                      </a:r>
                      <a:r>
                        <a:rPr lang="en-US" sz="1200" b="1" i="0" u="none" strike="noStrike" dirty="0">
                          <a:solidFill>
                            <a:schemeClr val="tx1"/>
                          </a:solidFill>
                          <a:effectLst/>
                          <a:latin typeface="+mn-lt"/>
                        </a:rPr>
                        <a:t>.95</a:t>
                      </a:r>
                      <a:endParaRPr lang="ru-RU" sz="1200" b="1" i="0" u="none" strike="noStrike" dirty="0">
                        <a:solidFill>
                          <a:schemeClr val="tx1"/>
                        </a:solidFill>
                        <a:effectLst/>
                        <a:latin typeface="+mn-lt"/>
                      </a:endParaRPr>
                    </a:p>
                    <a:p>
                      <a:pPr algn="r" fontAlgn="b"/>
                      <a:r>
                        <a:rPr lang="en-US" sz="1000" b="1" i="0" u="none" strike="noStrike" dirty="0">
                          <a:solidFill>
                            <a:srgbClr val="92D050"/>
                          </a:solidFill>
                          <a:effectLst/>
                          <a:latin typeface="+mn-lt"/>
                        </a:rPr>
                        <a:t>67</a:t>
                      </a:r>
                      <a:r>
                        <a:rPr lang="ru-RU" sz="1000" b="1" i="0" u="none" strike="noStrike" dirty="0">
                          <a:solidFill>
                            <a:srgbClr val="92D050"/>
                          </a:solidFill>
                          <a:effectLst/>
                          <a:latin typeface="+mn-lt"/>
                        </a:rPr>
                        <a:t>%</a:t>
                      </a:r>
                      <a:r>
                        <a:rPr lang="ru-RU" sz="1200" b="1" i="0" u="none" strike="noStrike" dirty="0">
                          <a:solidFill>
                            <a:srgbClr val="92D050"/>
                          </a:solidFill>
                          <a:effectLst/>
                          <a:latin typeface="+mn-lt"/>
                        </a:rPr>
                        <a:t> </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ru-RU" sz="1200" b="1" i="0" u="none" strike="noStrike" dirty="0">
                          <a:solidFill>
                            <a:schemeClr val="tx1"/>
                          </a:solidFill>
                          <a:effectLst/>
                          <a:latin typeface="+mn-lt"/>
                        </a:rPr>
                        <a:t>7.07</a:t>
                      </a:r>
                    </a:p>
                    <a:p>
                      <a:pPr algn="r" fontAlgn="b"/>
                      <a:r>
                        <a:rPr lang="ru-RU" sz="1000" b="1" i="0" u="none" strike="noStrike" dirty="0">
                          <a:solidFill>
                            <a:srgbClr val="92D050"/>
                          </a:solidFill>
                          <a:effectLst/>
                          <a:latin typeface="+mn-lt"/>
                        </a:rPr>
                        <a:t>9.7%</a:t>
                      </a:r>
                      <a:r>
                        <a:rPr lang="ru-RU" sz="1200" b="1" i="0" u="none" strike="noStrike" dirty="0">
                          <a:solidFill>
                            <a:srgbClr val="92D050"/>
                          </a:solidFill>
                          <a:effectLst/>
                          <a:latin typeface="+mn-lt"/>
                        </a:rPr>
                        <a:t> </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ru-RU" sz="1200" b="1" i="0" u="none" strike="noStrike" dirty="0">
                          <a:solidFill>
                            <a:schemeClr val="tx1"/>
                          </a:solidFill>
                          <a:effectLst/>
                          <a:latin typeface="+mn-lt"/>
                        </a:rPr>
                        <a:t>0.40</a:t>
                      </a:r>
                    </a:p>
                    <a:p>
                      <a:pPr algn="r" fontAlgn="b"/>
                      <a:r>
                        <a:rPr lang="ru-RU" sz="1200" b="1" i="0" u="none" strike="noStrike" dirty="0">
                          <a:solidFill>
                            <a:srgbClr val="92D050"/>
                          </a:solidFill>
                          <a:effectLst/>
                          <a:latin typeface="+mn-lt"/>
                        </a:rPr>
                        <a:t> </a:t>
                      </a:r>
                      <a:r>
                        <a:rPr lang="ru-RU" sz="1000" b="1" i="0" u="none" strike="noStrike" kern="1200" dirty="0">
                          <a:solidFill>
                            <a:srgbClr val="92D050"/>
                          </a:solidFill>
                          <a:effectLst/>
                          <a:latin typeface="+mn-lt"/>
                          <a:ea typeface="+mn-ea"/>
                          <a:cs typeface="+mn-cs"/>
                        </a:rPr>
                        <a:t>25.9%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ru-RU" sz="1200" b="1" i="0" u="none" strike="noStrike" dirty="0">
                          <a:solidFill>
                            <a:schemeClr val="tx1"/>
                          </a:solidFill>
                          <a:effectLst/>
                          <a:latin typeface="+mn-lt"/>
                        </a:rPr>
                        <a:t>0.53</a:t>
                      </a:r>
                    </a:p>
                    <a:p>
                      <a:pPr algn="r" fontAlgn="b"/>
                      <a:r>
                        <a:rPr lang="ru-RU" sz="1200" b="1" i="0" u="none" strike="noStrike" dirty="0">
                          <a:solidFill>
                            <a:srgbClr val="92D050"/>
                          </a:solidFill>
                          <a:effectLst/>
                          <a:latin typeface="+mn-lt"/>
                        </a:rPr>
                        <a:t> </a:t>
                      </a:r>
                      <a:r>
                        <a:rPr lang="ru-RU" sz="1000" b="1" i="0" u="none" strike="noStrike" kern="1200" dirty="0">
                          <a:solidFill>
                            <a:srgbClr val="92D050"/>
                          </a:solidFill>
                          <a:effectLst/>
                          <a:latin typeface="+mn-lt"/>
                          <a:ea typeface="+mn-ea"/>
                          <a:cs typeface="+mn-cs"/>
                        </a:rPr>
                        <a:t>30.3%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139413"/>
                  </a:ext>
                </a:extLst>
              </a:tr>
              <a:tr h="526330">
                <a:tc>
                  <a:txBody>
                    <a:bodyPr/>
                    <a:lstStyle/>
                    <a:p>
                      <a:pPr algn="ctr"/>
                      <a:r>
                        <a:rPr lang="en-US" sz="1200" b="0" dirty="0" err="1"/>
                        <a:t>KNeighbors</a:t>
                      </a:r>
                      <a:endParaRPr lang="en-US" sz="12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1" i="0" u="none" strike="noStrike" dirty="0">
                          <a:solidFill>
                            <a:schemeClr val="tx1"/>
                          </a:solidFill>
                          <a:effectLst/>
                          <a:latin typeface="+mn-lt"/>
                        </a:rPr>
                        <a:t>1.00</a:t>
                      </a:r>
                      <a:endParaRPr lang="ru-RU" sz="1200" b="1" i="0" u="none" strike="noStrike" dirty="0">
                        <a:solidFill>
                          <a:schemeClr val="tx1"/>
                        </a:solidFill>
                        <a:effectLst/>
                        <a:latin typeface="+mn-lt"/>
                      </a:endParaRPr>
                    </a:p>
                    <a:p>
                      <a:pPr algn="r" fontAlgn="b"/>
                      <a:r>
                        <a:rPr lang="ru-RU" sz="1000" b="1" i="0" u="none" strike="noStrike" dirty="0">
                          <a:solidFill>
                            <a:srgbClr val="92D050"/>
                          </a:solidFill>
                          <a:effectLst/>
                          <a:latin typeface="+mn-lt"/>
                        </a:rPr>
                        <a:t> </a:t>
                      </a:r>
                      <a:r>
                        <a:rPr lang="en-US" sz="1000" b="1" i="0" u="none" strike="noStrike" dirty="0">
                          <a:solidFill>
                            <a:srgbClr val="92D050"/>
                          </a:solidFill>
                          <a:effectLst/>
                          <a:latin typeface="+mn-lt"/>
                        </a:rPr>
                        <a:t>116</a:t>
                      </a:r>
                      <a:r>
                        <a:rPr lang="ru-RU" sz="1000" b="1" i="0" u="none" strike="noStrike" dirty="0">
                          <a:solidFill>
                            <a:srgbClr val="92D050"/>
                          </a:solidFill>
                          <a:effectLst/>
                          <a:latin typeface="+mn-lt"/>
                        </a:rPr>
                        <a:t>%</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ru-RU" sz="1200" b="1" i="0" u="none" strike="noStrike" dirty="0">
                          <a:solidFill>
                            <a:schemeClr val="tx1"/>
                          </a:solidFill>
                          <a:effectLst/>
                          <a:latin typeface="+mn-lt"/>
                        </a:rPr>
                        <a:t>6.97</a:t>
                      </a:r>
                    </a:p>
                    <a:p>
                      <a:pPr algn="r" fontAlgn="b"/>
                      <a:r>
                        <a:rPr lang="ru-RU" sz="1000" b="1" i="0" u="none" strike="noStrike" dirty="0">
                          <a:solidFill>
                            <a:srgbClr val="92D050"/>
                          </a:solidFill>
                          <a:effectLst/>
                          <a:latin typeface="+mn-lt"/>
                        </a:rPr>
                        <a:t> 21.1%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ru-RU" sz="1200" b="1" i="0" u="none" strike="noStrike" dirty="0">
                          <a:solidFill>
                            <a:schemeClr val="tx1"/>
                          </a:solidFill>
                          <a:effectLst/>
                          <a:latin typeface="+mn-lt"/>
                        </a:rPr>
                        <a:t>0.42</a:t>
                      </a:r>
                    </a:p>
                    <a:p>
                      <a:pPr algn="r" fontAlgn="b"/>
                      <a:r>
                        <a:rPr lang="ru-RU" sz="1200" b="1" i="0" u="none" strike="noStrike" dirty="0">
                          <a:solidFill>
                            <a:srgbClr val="92D050"/>
                          </a:solidFill>
                          <a:effectLst/>
                          <a:latin typeface="+mn-lt"/>
                        </a:rPr>
                        <a:t> </a:t>
                      </a:r>
                      <a:r>
                        <a:rPr lang="ru-RU" sz="1000" b="1" i="0" u="none" strike="noStrike" kern="1200" dirty="0">
                          <a:solidFill>
                            <a:srgbClr val="92D050"/>
                          </a:solidFill>
                          <a:effectLst/>
                          <a:latin typeface="+mn-lt"/>
                          <a:ea typeface="+mn-ea"/>
                          <a:cs typeface="+mn-cs"/>
                        </a:rPr>
                        <a:t>28.8%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ru-RU" sz="1200" b="1" i="0" u="none" strike="noStrike" dirty="0">
                          <a:solidFill>
                            <a:schemeClr val="tx1"/>
                          </a:solidFill>
                          <a:effectLst/>
                          <a:latin typeface="+mn-lt"/>
                        </a:rPr>
                        <a:t>0.56</a:t>
                      </a:r>
                    </a:p>
                    <a:p>
                      <a:pPr algn="r" fontAlgn="b"/>
                      <a:r>
                        <a:rPr lang="ru-RU" sz="1200" b="1" i="0" u="none" strike="noStrike" dirty="0">
                          <a:solidFill>
                            <a:srgbClr val="92D050"/>
                          </a:solidFill>
                          <a:effectLst/>
                          <a:latin typeface="+mn-lt"/>
                        </a:rPr>
                        <a:t> </a:t>
                      </a:r>
                      <a:r>
                        <a:rPr lang="ru-RU" sz="1000" b="1" i="0" u="none" strike="noStrike" kern="1200" dirty="0">
                          <a:solidFill>
                            <a:srgbClr val="92D050"/>
                          </a:solidFill>
                          <a:effectLst/>
                          <a:latin typeface="+mn-lt"/>
                          <a:ea typeface="+mn-ea"/>
                          <a:cs typeface="+mn-cs"/>
                        </a:rPr>
                        <a:t>35.6%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3062658"/>
                  </a:ext>
                </a:extLst>
              </a:tr>
              <a:tr h="526330">
                <a:tc>
                  <a:txBody>
                    <a:bodyPr/>
                    <a:lstStyle/>
                    <a:p>
                      <a:pPr algn="ctr"/>
                      <a:r>
                        <a:rPr lang="en-US" sz="1200" b="0"/>
                        <a:t>LGBM</a:t>
                      </a:r>
                      <a:endParaRPr lang="en-US" sz="12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1" i="0" u="none" strike="noStrike" dirty="0">
                          <a:solidFill>
                            <a:schemeClr val="tx1"/>
                          </a:solidFill>
                          <a:effectLst/>
                          <a:latin typeface="+mn-lt"/>
                        </a:rPr>
                        <a:t>1.07</a:t>
                      </a:r>
                      <a:r>
                        <a:rPr lang="ru-RU" sz="1200" b="1" i="0" u="none" strike="noStrike" dirty="0">
                          <a:solidFill>
                            <a:srgbClr val="92D050"/>
                          </a:solidFill>
                          <a:effectLst/>
                          <a:latin typeface="+mn-lt"/>
                        </a:rPr>
                        <a:t> </a:t>
                      </a:r>
                    </a:p>
                    <a:p>
                      <a:pPr marL="0" algn="r" defTabSz="457200" rtl="0" eaLnBrk="1" fontAlgn="b" latinLnBrk="0" hangingPunct="1"/>
                      <a:r>
                        <a:rPr lang="en-US" sz="1000" b="1" i="0" u="none" strike="noStrike" kern="1200" dirty="0">
                          <a:solidFill>
                            <a:srgbClr val="92D050"/>
                          </a:solidFill>
                          <a:effectLst/>
                          <a:latin typeface="+mn-lt"/>
                          <a:ea typeface="+mn-ea"/>
                          <a:cs typeface="+mn-cs"/>
                        </a:rPr>
                        <a:t>50</a:t>
                      </a:r>
                      <a:r>
                        <a:rPr lang="ru-RU" sz="1000" b="1" i="0" u="none" strike="noStrike" kern="1200" dirty="0">
                          <a:solidFill>
                            <a:srgbClr val="92D050"/>
                          </a:solidFill>
                          <a:effectLst/>
                          <a:latin typeface="+mn-lt"/>
                          <a:ea typeface="+mn-ea"/>
                          <a:cs typeface="+mn-cs"/>
                        </a:rPr>
                        <a:t>%</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ru-RU" sz="1200" b="1" i="0" u="none" strike="noStrike" dirty="0">
                          <a:solidFill>
                            <a:schemeClr val="tx1"/>
                          </a:solidFill>
                          <a:effectLst/>
                          <a:latin typeface="+mn-lt"/>
                        </a:rPr>
                        <a:t>7.65</a:t>
                      </a:r>
                      <a:r>
                        <a:rPr lang="ru-RU" sz="1200" b="1" i="0" u="none" strike="noStrike" dirty="0">
                          <a:solidFill>
                            <a:srgbClr val="92D050"/>
                          </a:solidFill>
                          <a:effectLst/>
                          <a:latin typeface="+mn-lt"/>
                        </a:rPr>
                        <a:t> </a:t>
                      </a:r>
                    </a:p>
                    <a:p>
                      <a:pPr marL="0" algn="r" defTabSz="457200" rtl="0" eaLnBrk="1" fontAlgn="b" latinLnBrk="0" hangingPunct="1"/>
                      <a:r>
                        <a:rPr lang="ru-RU" sz="1000" b="1" i="0" u="none" strike="noStrike" kern="1200" dirty="0">
                          <a:solidFill>
                            <a:srgbClr val="92D050"/>
                          </a:solidFill>
                          <a:effectLst/>
                          <a:latin typeface="+mn-lt"/>
                          <a:ea typeface="+mn-ea"/>
                          <a:cs typeface="+mn-cs"/>
                        </a:rPr>
                        <a:t>2.9%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ru-RU" sz="1200" b="1" i="0" u="none" strike="noStrike" dirty="0">
                          <a:solidFill>
                            <a:schemeClr val="tx1"/>
                          </a:solidFill>
                          <a:effectLst/>
                          <a:latin typeface="+mn-lt"/>
                        </a:rPr>
                        <a:t>0.43</a:t>
                      </a:r>
                    </a:p>
                    <a:p>
                      <a:pPr algn="r" fontAlgn="b"/>
                      <a:r>
                        <a:rPr lang="ru-RU" sz="1200" b="1" i="0" u="none" strike="noStrike" dirty="0">
                          <a:solidFill>
                            <a:srgbClr val="92D050"/>
                          </a:solidFill>
                          <a:effectLst/>
                          <a:latin typeface="+mn-lt"/>
                        </a:rPr>
                        <a:t> </a:t>
                      </a:r>
                      <a:r>
                        <a:rPr lang="ru-RU" sz="1000" b="1" i="0" u="none" strike="noStrike" kern="1200" dirty="0">
                          <a:solidFill>
                            <a:srgbClr val="92D050"/>
                          </a:solidFill>
                          <a:effectLst/>
                          <a:latin typeface="+mn-lt"/>
                          <a:ea typeface="+mn-ea"/>
                          <a:cs typeface="+mn-cs"/>
                        </a:rPr>
                        <a:t>20.4%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ru-RU" sz="1200" b="1" i="0" u="none" strike="noStrike" dirty="0">
                          <a:solidFill>
                            <a:schemeClr val="tx1"/>
                          </a:solidFill>
                          <a:effectLst/>
                          <a:latin typeface="+mn-lt"/>
                        </a:rPr>
                        <a:t>0.57</a:t>
                      </a:r>
                    </a:p>
                    <a:p>
                      <a:pPr algn="r" fontAlgn="b"/>
                      <a:r>
                        <a:rPr lang="ru-RU" sz="1200" b="1" i="0" u="none" strike="noStrike" dirty="0">
                          <a:solidFill>
                            <a:srgbClr val="92D050"/>
                          </a:solidFill>
                          <a:effectLst/>
                          <a:latin typeface="+mn-lt"/>
                        </a:rPr>
                        <a:t> </a:t>
                      </a:r>
                      <a:r>
                        <a:rPr lang="ru-RU" sz="1000" b="1" i="0" u="none" strike="noStrike" kern="1200" dirty="0">
                          <a:solidFill>
                            <a:srgbClr val="92D050"/>
                          </a:solidFill>
                          <a:effectLst/>
                          <a:latin typeface="+mn-lt"/>
                          <a:ea typeface="+mn-ea"/>
                          <a:cs typeface="+mn-cs"/>
                        </a:rPr>
                        <a:t>25.0%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0836119"/>
                  </a:ext>
                </a:extLst>
              </a:tr>
              <a:tr h="526330">
                <a:tc>
                  <a:txBody>
                    <a:bodyPr/>
                    <a:lstStyle/>
                    <a:p>
                      <a:pPr algn="ctr"/>
                      <a:r>
                        <a:rPr lang="en-US" sz="1200" b="0"/>
                        <a:t>CatBoost</a:t>
                      </a:r>
                      <a:endParaRPr lang="en-US" sz="12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1" i="0" u="none" strike="noStrike" dirty="0">
                          <a:solidFill>
                            <a:schemeClr val="tx1"/>
                          </a:solidFill>
                          <a:effectLst/>
                          <a:latin typeface="+mn-lt"/>
                        </a:rPr>
                        <a:t>0.96</a:t>
                      </a:r>
                      <a:endParaRPr lang="ru-RU" sz="1200" b="1" i="0" u="none" strike="noStrike" dirty="0">
                        <a:solidFill>
                          <a:schemeClr val="tx1"/>
                        </a:solidFill>
                        <a:effectLst/>
                        <a:latin typeface="+mn-lt"/>
                      </a:endParaRPr>
                    </a:p>
                    <a:p>
                      <a:pPr algn="r" fontAlgn="b"/>
                      <a:r>
                        <a:rPr lang="ru-RU" sz="1200" b="1" i="0" u="none" strike="noStrike" dirty="0">
                          <a:solidFill>
                            <a:srgbClr val="92D050"/>
                          </a:solidFill>
                          <a:effectLst/>
                          <a:latin typeface="+mn-lt"/>
                        </a:rPr>
                        <a:t> </a:t>
                      </a:r>
                      <a:r>
                        <a:rPr lang="en-US" sz="1200" b="1" i="0" u="none" strike="noStrike" dirty="0">
                          <a:solidFill>
                            <a:srgbClr val="FF0000"/>
                          </a:solidFill>
                          <a:effectLst/>
                          <a:latin typeface="+mn-lt"/>
                        </a:rPr>
                        <a:t>-</a:t>
                      </a:r>
                      <a:r>
                        <a:rPr lang="en-US" sz="1000" b="1" i="0" u="none" strike="noStrike" kern="1200" dirty="0">
                          <a:solidFill>
                            <a:srgbClr val="FF0000"/>
                          </a:solidFill>
                          <a:effectLst/>
                          <a:latin typeface="+mn-lt"/>
                          <a:ea typeface="+mn-ea"/>
                          <a:cs typeface="+mn-cs"/>
                        </a:rPr>
                        <a:t>inf</a:t>
                      </a:r>
                      <a:endParaRPr lang="ru-RU" sz="1000" b="1" i="0" u="none" strike="noStrike" kern="1200" dirty="0">
                        <a:solidFill>
                          <a:srgbClr val="FF0000"/>
                        </a:solidFill>
                        <a:effectLst/>
                        <a:latin typeface="+mn-lt"/>
                        <a:ea typeface="+mn-ea"/>
                        <a:cs typeface="+mn-cs"/>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ru-RU" sz="1200" b="1" i="0" u="none" strike="noStrike" dirty="0">
                          <a:solidFill>
                            <a:schemeClr val="tx1"/>
                          </a:solidFill>
                          <a:effectLst/>
                          <a:latin typeface="+mn-lt"/>
                        </a:rPr>
                        <a:t>7.09</a:t>
                      </a:r>
                    </a:p>
                    <a:p>
                      <a:pPr algn="r" fontAlgn="b"/>
                      <a:r>
                        <a:rPr lang="ru-RU" sz="1200" b="1" i="0" u="none" strike="noStrike" dirty="0">
                          <a:solidFill>
                            <a:srgbClr val="92D050"/>
                          </a:solidFill>
                          <a:effectLst/>
                          <a:latin typeface="+mn-lt"/>
                        </a:rPr>
                        <a:t> </a:t>
                      </a:r>
                      <a:r>
                        <a:rPr lang="ru-RU" sz="1000" b="1" i="0" u="none" strike="noStrike" kern="1200" dirty="0">
                          <a:solidFill>
                            <a:srgbClr val="92D050"/>
                          </a:solidFill>
                          <a:effectLst/>
                          <a:latin typeface="+mn-lt"/>
                          <a:ea typeface="+mn-ea"/>
                          <a:cs typeface="+mn-cs"/>
                        </a:rPr>
                        <a:t>0.3%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ru-RU" sz="1200" b="1" i="0" u="none" strike="noStrike" dirty="0">
                          <a:solidFill>
                            <a:schemeClr val="tx1"/>
                          </a:solidFill>
                          <a:effectLst/>
                          <a:latin typeface="+mn-lt"/>
                        </a:rPr>
                        <a:t>0.40</a:t>
                      </a:r>
                    </a:p>
                    <a:p>
                      <a:pPr algn="r" fontAlgn="b"/>
                      <a:r>
                        <a:rPr lang="ru-RU" sz="1200" b="1" i="0" u="none" strike="noStrike" dirty="0">
                          <a:solidFill>
                            <a:srgbClr val="92D050"/>
                          </a:solidFill>
                          <a:effectLst/>
                          <a:latin typeface="+mn-lt"/>
                        </a:rPr>
                        <a:t> </a:t>
                      </a:r>
                      <a:r>
                        <a:rPr lang="ru-RU" sz="1000" b="1" i="0" u="none" strike="noStrike" kern="1200" dirty="0">
                          <a:solidFill>
                            <a:srgbClr val="92D050"/>
                          </a:solidFill>
                          <a:effectLst/>
                          <a:latin typeface="+mn-lt"/>
                          <a:ea typeface="+mn-ea"/>
                          <a:cs typeface="+mn-cs"/>
                        </a:rPr>
                        <a:t>16.7%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ru-RU" sz="1200" b="1" i="0" u="none" strike="noStrike" dirty="0">
                          <a:solidFill>
                            <a:schemeClr val="tx1"/>
                          </a:solidFill>
                          <a:effectLst/>
                          <a:latin typeface="+mn-lt"/>
                        </a:rPr>
                        <a:t>0.54</a:t>
                      </a:r>
                    </a:p>
                    <a:p>
                      <a:pPr algn="r" fontAlgn="b"/>
                      <a:r>
                        <a:rPr lang="ru-RU" sz="1200" b="1" i="0" u="none" strike="noStrike" dirty="0">
                          <a:solidFill>
                            <a:srgbClr val="92D050"/>
                          </a:solidFill>
                          <a:effectLst/>
                          <a:latin typeface="+mn-lt"/>
                        </a:rPr>
                        <a:t> </a:t>
                      </a:r>
                      <a:r>
                        <a:rPr lang="ru-RU" sz="1000" b="1" i="0" u="none" strike="noStrike" kern="1200" dirty="0">
                          <a:solidFill>
                            <a:srgbClr val="92D050"/>
                          </a:solidFill>
                          <a:effectLst/>
                          <a:latin typeface="+mn-lt"/>
                          <a:ea typeface="+mn-ea"/>
                          <a:cs typeface="+mn-cs"/>
                        </a:rPr>
                        <a:t>16.9%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6177271"/>
                  </a:ext>
                </a:extLst>
              </a:tr>
              <a:tr h="526330">
                <a:tc>
                  <a:txBody>
                    <a:bodyPr/>
                    <a:lstStyle/>
                    <a:p>
                      <a:pPr algn="ctr"/>
                      <a:r>
                        <a:rPr lang="en-US" sz="1200" b="0" dirty="0"/>
                        <a:t>MLP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1" i="0" u="none" strike="noStrike" dirty="0">
                          <a:solidFill>
                            <a:schemeClr val="tx1"/>
                          </a:solidFill>
                          <a:effectLst/>
                          <a:latin typeface="+mn-lt"/>
                        </a:rPr>
                        <a:t>0.95</a:t>
                      </a:r>
                      <a:endParaRPr lang="ru-RU" sz="1200" b="1" i="0" u="none" strike="noStrike" dirty="0">
                        <a:solidFill>
                          <a:schemeClr val="tx1"/>
                        </a:solidFill>
                        <a:effectLst/>
                        <a:latin typeface="+mn-lt"/>
                      </a:endParaRPr>
                    </a:p>
                    <a:p>
                      <a:pPr algn="r" fontAlgn="b"/>
                      <a:r>
                        <a:rPr lang="ru-RU" sz="1200" b="1" i="0" u="none" strike="noStrike" dirty="0">
                          <a:solidFill>
                            <a:srgbClr val="92D050"/>
                          </a:solidFill>
                          <a:effectLst/>
                          <a:latin typeface="+mn-lt"/>
                        </a:rPr>
                        <a:t> </a:t>
                      </a:r>
                      <a:r>
                        <a:rPr lang="en-US" sz="1000" b="1" i="0" u="none" strike="noStrike" kern="1200" dirty="0">
                          <a:solidFill>
                            <a:srgbClr val="92D050"/>
                          </a:solidFill>
                          <a:effectLst/>
                          <a:latin typeface="+mn-lt"/>
                          <a:ea typeface="+mn-ea"/>
                          <a:cs typeface="+mn-cs"/>
                        </a:rPr>
                        <a:t>245</a:t>
                      </a:r>
                      <a:r>
                        <a:rPr lang="ru-RU" sz="1000" b="1" i="0" u="none" strike="noStrike" kern="1200" dirty="0">
                          <a:solidFill>
                            <a:srgbClr val="92D050"/>
                          </a:solidFill>
                          <a:effectLst/>
                          <a:latin typeface="+mn-lt"/>
                          <a:ea typeface="+mn-ea"/>
                          <a:cs typeface="+mn-cs"/>
                        </a:rPr>
                        <a:t>%</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ru-RU" sz="1200" b="1" i="0" u="none" strike="noStrike" dirty="0">
                          <a:solidFill>
                            <a:schemeClr val="tx1"/>
                          </a:solidFill>
                          <a:effectLst/>
                          <a:latin typeface="+mn-lt"/>
                        </a:rPr>
                        <a:t>6.95</a:t>
                      </a:r>
                    </a:p>
                    <a:p>
                      <a:pPr algn="r" fontAlgn="b"/>
                      <a:r>
                        <a:rPr lang="ru-RU" sz="1200" b="1" i="0" u="none" strike="noStrike" dirty="0">
                          <a:solidFill>
                            <a:srgbClr val="92D050"/>
                          </a:solidFill>
                          <a:effectLst/>
                          <a:latin typeface="+mn-lt"/>
                        </a:rPr>
                        <a:t> </a:t>
                      </a:r>
                      <a:r>
                        <a:rPr lang="ru-RU" sz="1000" b="1" i="0" u="none" strike="noStrike" kern="1200" dirty="0">
                          <a:solidFill>
                            <a:srgbClr val="92D050"/>
                          </a:solidFill>
                          <a:effectLst/>
                          <a:latin typeface="+mn-lt"/>
                          <a:ea typeface="+mn-ea"/>
                          <a:cs typeface="+mn-cs"/>
                        </a:rPr>
                        <a:t>28.7%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ru-RU" sz="1200" b="1" i="0" u="none" strike="noStrike" dirty="0">
                          <a:solidFill>
                            <a:schemeClr val="tx1"/>
                          </a:solidFill>
                          <a:effectLst/>
                          <a:latin typeface="+mn-lt"/>
                        </a:rPr>
                        <a:t>0.39</a:t>
                      </a:r>
                    </a:p>
                    <a:p>
                      <a:pPr algn="r" fontAlgn="b"/>
                      <a:r>
                        <a:rPr lang="ru-RU" sz="1200" b="1" i="0" u="none" strike="noStrike" dirty="0">
                          <a:solidFill>
                            <a:srgbClr val="92D050"/>
                          </a:solidFill>
                          <a:effectLst/>
                          <a:latin typeface="+mn-lt"/>
                        </a:rPr>
                        <a:t> </a:t>
                      </a:r>
                      <a:r>
                        <a:rPr lang="ru-RU" sz="1000" b="1" i="0" u="none" strike="noStrike" kern="1200" dirty="0">
                          <a:solidFill>
                            <a:srgbClr val="92D050"/>
                          </a:solidFill>
                          <a:effectLst/>
                          <a:latin typeface="+mn-lt"/>
                          <a:ea typeface="+mn-ea"/>
                          <a:cs typeface="+mn-cs"/>
                        </a:rPr>
                        <a:t>42.6%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ru-RU" sz="1200" b="1" i="0" u="none" strike="noStrike" dirty="0">
                          <a:solidFill>
                            <a:schemeClr val="tx1"/>
                          </a:solidFill>
                          <a:effectLst/>
                          <a:latin typeface="+mn-lt"/>
                        </a:rPr>
                        <a:t>0.52</a:t>
                      </a:r>
                      <a:r>
                        <a:rPr lang="ru-RU" sz="1200" b="1" i="0" u="none" strike="noStrike" dirty="0">
                          <a:solidFill>
                            <a:srgbClr val="92D050"/>
                          </a:solidFill>
                          <a:effectLst/>
                          <a:latin typeface="+mn-lt"/>
                        </a:rPr>
                        <a:t> </a:t>
                      </a:r>
                    </a:p>
                    <a:p>
                      <a:pPr algn="r" fontAlgn="b"/>
                      <a:r>
                        <a:rPr lang="ru-RU" sz="1000" b="1" i="0" u="none" strike="noStrike" kern="1200" dirty="0">
                          <a:solidFill>
                            <a:srgbClr val="92D050"/>
                          </a:solidFill>
                          <a:effectLst/>
                          <a:latin typeface="+mn-lt"/>
                          <a:ea typeface="+mn-ea"/>
                          <a:cs typeface="+mn-cs"/>
                        </a:rPr>
                        <a:t>51.4%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3355463"/>
                  </a:ext>
                </a:extLst>
              </a:tr>
            </a:tbl>
          </a:graphicData>
        </a:graphic>
      </p:graphicFrame>
    </p:spTree>
    <p:extLst>
      <p:ext uri="{BB962C8B-B14F-4D97-AF65-F5344CB8AC3E}">
        <p14:creationId xmlns:p14="http://schemas.microsoft.com/office/powerpoint/2010/main" val="4269726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en-US" dirty="0"/>
              <a:t>Models prediction</a:t>
            </a:r>
            <a:endParaRPr lang="ru-RU" dirty="0"/>
          </a:p>
        </p:txBody>
      </p:sp>
      <p:sp>
        <p:nvSpPr>
          <p:cNvPr id="4" name="TextBox 3">
            <a:extLst>
              <a:ext uri="{FF2B5EF4-FFF2-40B4-BE49-F238E27FC236}">
                <a16:creationId xmlns:a16="http://schemas.microsoft.com/office/drawing/2014/main" id="{47D21F2F-5C1E-357B-8AD1-FB850D684838}"/>
              </a:ext>
            </a:extLst>
          </p:cNvPr>
          <p:cNvSpPr txBox="1"/>
          <p:nvPr/>
        </p:nvSpPr>
        <p:spPr>
          <a:xfrm>
            <a:off x="8693743" y="4837065"/>
            <a:ext cx="416499" cy="305949"/>
          </a:xfrm>
          <a:prstGeom prst="rect">
            <a:avLst/>
          </a:prstGeom>
        </p:spPr>
        <p:txBody>
          <a:bodyPr vert="horz" lIns="91440" tIns="45720" rIns="91440" bIns="45720" rtlCol="0">
            <a:noAutofit/>
          </a:bodyPr>
          <a:lstStyle>
            <a:lvl1pPr indent="0">
              <a:lnSpc>
                <a:spcPct val="160000"/>
              </a:lnSpc>
              <a:spcBef>
                <a:spcPct val="20000"/>
              </a:spcBef>
              <a:buSzPct val="100000"/>
              <a:buFont typeface="Arial" panose="020B0604020202020204" pitchFamily="34" charset="0"/>
              <a:buNone/>
              <a:defRPr sz="1400" baseline="0">
                <a:latin typeface="Golos Text" panose="020B0503020202020204" pitchFamily="34" charset="-52"/>
                <a:cs typeface="Golos Text" panose="020B0503020202020204" pitchFamily="34" charset="-52"/>
              </a:defRPr>
            </a:lvl1pPr>
            <a:lvl2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2pPr>
            <a:lvl3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3pPr>
            <a:lvl4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4pPr>
            <a:lvl5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lnSpc>
                <a:spcPct val="100000"/>
              </a:lnSpc>
            </a:pPr>
            <a:r>
              <a:rPr lang="en-US" dirty="0"/>
              <a:t>14</a:t>
            </a:r>
            <a:endParaRPr lang="ru-RU" dirty="0"/>
          </a:p>
        </p:txBody>
      </p:sp>
      <p:pic>
        <p:nvPicPr>
          <p:cNvPr id="9" name="Рисунок 8">
            <a:extLst>
              <a:ext uri="{FF2B5EF4-FFF2-40B4-BE49-F238E27FC236}">
                <a16:creationId xmlns:a16="http://schemas.microsoft.com/office/drawing/2014/main" id="{171D619F-3E7E-CF35-23FB-C1EAE5747641}"/>
              </a:ext>
            </a:extLst>
          </p:cNvPr>
          <p:cNvPicPr>
            <a:picLocks noChangeAspect="1"/>
          </p:cNvPicPr>
          <p:nvPr/>
        </p:nvPicPr>
        <p:blipFill>
          <a:blip r:embed="rId3"/>
          <a:stretch>
            <a:fillRect/>
          </a:stretch>
        </p:blipFill>
        <p:spPr>
          <a:xfrm>
            <a:off x="1254292" y="988467"/>
            <a:ext cx="6635416" cy="3771596"/>
          </a:xfrm>
          <a:prstGeom prst="rect">
            <a:avLst/>
          </a:prstGeom>
        </p:spPr>
      </p:pic>
    </p:spTree>
    <p:extLst>
      <p:ext uri="{BB962C8B-B14F-4D97-AF65-F5344CB8AC3E}">
        <p14:creationId xmlns:p14="http://schemas.microsoft.com/office/powerpoint/2010/main" val="2569488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5D475-3910-2F8B-BE43-790525161C38}"/>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DBC692-FC99-6D2F-D41E-CCCAE4C2C5C9}"/>
              </a:ext>
            </a:extLst>
          </p:cNvPr>
          <p:cNvSpPr>
            <a:spLocks noGrp="1"/>
          </p:cNvSpPr>
          <p:nvPr>
            <p:ph type="title"/>
          </p:nvPr>
        </p:nvSpPr>
        <p:spPr/>
        <p:txBody>
          <a:bodyPr>
            <a:normAutofit fontScale="90000"/>
          </a:bodyPr>
          <a:lstStyle/>
          <a:p>
            <a:r>
              <a:rPr lang="en-US" dirty="0"/>
              <a:t>Models prediction</a:t>
            </a:r>
            <a:endParaRPr lang="ru-RU" dirty="0"/>
          </a:p>
        </p:txBody>
      </p:sp>
      <p:sp>
        <p:nvSpPr>
          <p:cNvPr id="4" name="TextBox 3">
            <a:extLst>
              <a:ext uri="{FF2B5EF4-FFF2-40B4-BE49-F238E27FC236}">
                <a16:creationId xmlns:a16="http://schemas.microsoft.com/office/drawing/2014/main" id="{888E7384-6DCA-D05D-C654-543824BDC498}"/>
              </a:ext>
            </a:extLst>
          </p:cNvPr>
          <p:cNvSpPr txBox="1"/>
          <p:nvPr/>
        </p:nvSpPr>
        <p:spPr>
          <a:xfrm>
            <a:off x="8693743" y="4837065"/>
            <a:ext cx="416499" cy="305949"/>
          </a:xfrm>
          <a:prstGeom prst="rect">
            <a:avLst/>
          </a:prstGeom>
        </p:spPr>
        <p:txBody>
          <a:bodyPr vert="horz" lIns="91440" tIns="45720" rIns="91440" bIns="45720" rtlCol="0">
            <a:noAutofit/>
          </a:bodyPr>
          <a:lstStyle>
            <a:lvl1pPr indent="0">
              <a:lnSpc>
                <a:spcPct val="160000"/>
              </a:lnSpc>
              <a:spcBef>
                <a:spcPct val="20000"/>
              </a:spcBef>
              <a:buSzPct val="100000"/>
              <a:buFont typeface="Arial" panose="020B0604020202020204" pitchFamily="34" charset="0"/>
              <a:buNone/>
              <a:defRPr sz="1400" baseline="0">
                <a:latin typeface="Golos Text" panose="020B0503020202020204" pitchFamily="34" charset="-52"/>
                <a:cs typeface="Golos Text" panose="020B0503020202020204" pitchFamily="34" charset="-52"/>
              </a:defRPr>
            </a:lvl1pPr>
            <a:lvl2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2pPr>
            <a:lvl3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3pPr>
            <a:lvl4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4pPr>
            <a:lvl5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lnSpc>
                <a:spcPct val="100000"/>
              </a:lnSpc>
            </a:pPr>
            <a:r>
              <a:rPr lang="en-US" dirty="0"/>
              <a:t>15</a:t>
            </a:r>
            <a:endParaRPr lang="ru-RU" dirty="0"/>
          </a:p>
        </p:txBody>
      </p:sp>
      <p:pic>
        <p:nvPicPr>
          <p:cNvPr id="9" name="Рисунок 8">
            <a:extLst>
              <a:ext uri="{FF2B5EF4-FFF2-40B4-BE49-F238E27FC236}">
                <a16:creationId xmlns:a16="http://schemas.microsoft.com/office/drawing/2014/main" id="{F69EDB8F-E716-9053-F46F-B9270CB5BEA5}"/>
              </a:ext>
            </a:extLst>
          </p:cNvPr>
          <p:cNvPicPr>
            <a:picLocks noChangeAspect="1"/>
          </p:cNvPicPr>
          <p:nvPr/>
        </p:nvPicPr>
        <p:blipFill>
          <a:blip r:embed="rId3"/>
          <a:stretch>
            <a:fillRect/>
          </a:stretch>
        </p:blipFill>
        <p:spPr>
          <a:xfrm>
            <a:off x="1262113" y="997359"/>
            <a:ext cx="6619774" cy="3762704"/>
          </a:xfrm>
          <a:prstGeom prst="rect">
            <a:avLst/>
          </a:prstGeom>
        </p:spPr>
      </p:pic>
    </p:spTree>
    <p:extLst>
      <p:ext uri="{BB962C8B-B14F-4D97-AF65-F5344CB8AC3E}">
        <p14:creationId xmlns:p14="http://schemas.microsoft.com/office/powerpoint/2010/main" val="95358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7DDD9-606C-39BB-AB4D-B9FE5EE0AE56}"/>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F58030-09F0-F50E-C41A-476E06DA46CD}"/>
              </a:ext>
            </a:extLst>
          </p:cNvPr>
          <p:cNvSpPr>
            <a:spLocks noGrp="1"/>
          </p:cNvSpPr>
          <p:nvPr>
            <p:ph type="title"/>
          </p:nvPr>
        </p:nvSpPr>
        <p:spPr/>
        <p:txBody>
          <a:bodyPr>
            <a:normAutofit fontScale="90000"/>
          </a:bodyPr>
          <a:lstStyle/>
          <a:p>
            <a:r>
              <a:rPr lang="en-US" dirty="0"/>
              <a:t>Models prediction</a:t>
            </a:r>
            <a:endParaRPr lang="ru-RU" dirty="0"/>
          </a:p>
        </p:txBody>
      </p:sp>
      <p:sp>
        <p:nvSpPr>
          <p:cNvPr id="4" name="TextBox 3">
            <a:extLst>
              <a:ext uri="{FF2B5EF4-FFF2-40B4-BE49-F238E27FC236}">
                <a16:creationId xmlns:a16="http://schemas.microsoft.com/office/drawing/2014/main" id="{2DF53DFE-4DBC-D410-95DF-B4A8D4900975}"/>
              </a:ext>
            </a:extLst>
          </p:cNvPr>
          <p:cNvSpPr txBox="1"/>
          <p:nvPr/>
        </p:nvSpPr>
        <p:spPr>
          <a:xfrm>
            <a:off x="8693743" y="4837065"/>
            <a:ext cx="416499" cy="305949"/>
          </a:xfrm>
          <a:prstGeom prst="rect">
            <a:avLst/>
          </a:prstGeom>
        </p:spPr>
        <p:txBody>
          <a:bodyPr vert="horz" lIns="91440" tIns="45720" rIns="91440" bIns="45720" rtlCol="0">
            <a:noAutofit/>
          </a:bodyPr>
          <a:lstStyle>
            <a:lvl1pPr indent="0">
              <a:lnSpc>
                <a:spcPct val="160000"/>
              </a:lnSpc>
              <a:spcBef>
                <a:spcPct val="20000"/>
              </a:spcBef>
              <a:buSzPct val="100000"/>
              <a:buFont typeface="Arial" panose="020B0604020202020204" pitchFamily="34" charset="0"/>
              <a:buNone/>
              <a:defRPr sz="1400" baseline="0">
                <a:latin typeface="Golos Text" panose="020B0503020202020204" pitchFamily="34" charset="-52"/>
                <a:cs typeface="Golos Text" panose="020B0503020202020204" pitchFamily="34" charset="-52"/>
              </a:defRPr>
            </a:lvl1pPr>
            <a:lvl2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2pPr>
            <a:lvl3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3pPr>
            <a:lvl4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4pPr>
            <a:lvl5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lnSpc>
                <a:spcPct val="100000"/>
              </a:lnSpc>
            </a:pPr>
            <a:r>
              <a:rPr lang="en-US" dirty="0"/>
              <a:t>16</a:t>
            </a:r>
            <a:endParaRPr lang="ru-RU" dirty="0"/>
          </a:p>
        </p:txBody>
      </p:sp>
      <p:pic>
        <p:nvPicPr>
          <p:cNvPr id="8" name="Рисунок 7">
            <a:extLst>
              <a:ext uri="{FF2B5EF4-FFF2-40B4-BE49-F238E27FC236}">
                <a16:creationId xmlns:a16="http://schemas.microsoft.com/office/drawing/2014/main" id="{CE39DE5D-B726-730B-9233-7EE041A54EB7}"/>
              </a:ext>
            </a:extLst>
          </p:cNvPr>
          <p:cNvPicPr>
            <a:picLocks noChangeAspect="1"/>
          </p:cNvPicPr>
          <p:nvPr/>
        </p:nvPicPr>
        <p:blipFill>
          <a:blip r:embed="rId3"/>
          <a:stretch>
            <a:fillRect/>
          </a:stretch>
        </p:blipFill>
        <p:spPr>
          <a:xfrm>
            <a:off x="1300614" y="1013617"/>
            <a:ext cx="6542772" cy="3718936"/>
          </a:xfrm>
          <a:prstGeom prst="rect">
            <a:avLst/>
          </a:prstGeom>
        </p:spPr>
      </p:pic>
    </p:spTree>
    <p:extLst>
      <p:ext uri="{BB962C8B-B14F-4D97-AF65-F5344CB8AC3E}">
        <p14:creationId xmlns:p14="http://schemas.microsoft.com/office/powerpoint/2010/main" val="1648669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6915E-4BDD-C4DE-538E-DA57F81389B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B8E6AD7-48A6-AD6E-C809-FA3587659B5F}"/>
              </a:ext>
            </a:extLst>
          </p:cNvPr>
          <p:cNvSpPr txBox="1"/>
          <p:nvPr/>
        </p:nvSpPr>
        <p:spPr>
          <a:xfrm>
            <a:off x="8693743" y="4837065"/>
            <a:ext cx="416499" cy="305949"/>
          </a:xfrm>
          <a:prstGeom prst="rect">
            <a:avLst/>
          </a:prstGeom>
        </p:spPr>
        <p:txBody>
          <a:bodyPr vert="horz" lIns="91440" tIns="45720" rIns="91440" bIns="45720" rtlCol="0">
            <a:noAutofit/>
          </a:bodyPr>
          <a:lstStyle>
            <a:lvl1pPr indent="0">
              <a:lnSpc>
                <a:spcPct val="160000"/>
              </a:lnSpc>
              <a:spcBef>
                <a:spcPct val="20000"/>
              </a:spcBef>
              <a:buSzPct val="100000"/>
              <a:buFont typeface="Arial" panose="020B0604020202020204" pitchFamily="34" charset="0"/>
              <a:buNone/>
              <a:defRPr sz="1400" baseline="0">
                <a:latin typeface="Golos Text" panose="020B0503020202020204" pitchFamily="34" charset="-52"/>
                <a:cs typeface="Golos Text" panose="020B0503020202020204" pitchFamily="34" charset="-52"/>
              </a:defRPr>
            </a:lvl1pPr>
            <a:lvl2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2pPr>
            <a:lvl3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3pPr>
            <a:lvl4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4pPr>
            <a:lvl5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lnSpc>
                <a:spcPct val="100000"/>
              </a:lnSpc>
            </a:pPr>
            <a:r>
              <a:rPr lang="en-US" dirty="0"/>
              <a:t>17</a:t>
            </a:r>
            <a:endParaRPr lang="ru-RU" dirty="0"/>
          </a:p>
        </p:txBody>
      </p:sp>
      <p:sp>
        <p:nvSpPr>
          <p:cNvPr id="7" name="Заголовок 1">
            <a:extLst>
              <a:ext uri="{FF2B5EF4-FFF2-40B4-BE49-F238E27FC236}">
                <a16:creationId xmlns:a16="http://schemas.microsoft.com/office/drawing/2014/main" id="{4D950AA8-6DA0-63DE-1417-12B90CE32069}"/>
              </a:ext>
            </a:extLst>
          </p:cNvPr>
          <p:cNvSpPr txBox="1">
            <a:spLocks/>
          </p:cNvSpPr>
          <p:nvPr/>
        </p:nvSpPr>
        <p:spPr>
          <a:xfrm>
            <a:off x="457200" y="306435"/>
            <a:ext cx="6824382" cy="52728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1" i="0" kern="1200" baseline="0">
                <a:solidFill>
                  <a:schemeClr val="tx1"/>
                </a:solidFill>
                <a:latin typeface="Golos Text DemiBold" panose="020B0703020202020204" pitchFamily="34" charset="-52"/>
                <a:ea typeface="+mj-ea"/>
                <a:cs typeface="+mj-cs"/>
              </a:defRPr>
            </a:lvl1pPr>
          </a:lstStyle>
          <a:p>
            <a:r>
              <a:rPr lang="en-US" sz="2800" dirty="0"/>
              <a:t>Feature Importance</a:t>
            </a:r>
            <a:endParaRPr lang="ru-RU" sz="2800" dirty="0"/>
          </a:p>
        </p:txBody>
      </p:sp>
      <p:pic>
        <p:nvPicPr>
          <p:cNvPr id="10" name="Рисунок 9">
            <a:extLst>
              <a:ext uri="{FF2B5EF4-FFF2-40B4-BE49-F238E27FC236}">
                <a16:creationId xmlns:a16="http://schemas.microsoft.com/office/drawing/2014/main" id="{1BB0177B-2501-F48A-91F4-9E11791CEE01}"/>
              </a:ext>
            </a:extLst>
          </p:cNvPr>
          <p:cNvPicPr>
            <a:picLocks noChangeAspect="1"/>
          </p:cNvPicPr>
          <p:nvPr/>
        </p:nvPicPr>
        <p:blipFill>
          <a:blip r:embed="rId3"/>
          <a:stretch>
            <a:fillRect/>
          </a:stretch>
        </p:blipFill>
        <p:spPr>
          <a:xfrm>
            <a:off x="4458878" y="1951366"/>
            <a:ext cx="4234866" cy="2714903"/>
          </a:xfrm>
          <a:prstGeom prst="rect">
            <a:avLst/>
          </a:prstGeom>
        </p:spPr>
      </p:pic>
      <p:pic>
        <p:nvPicPr>
          <p:cNvPr id="11" name="Рисунок 10">
            <a:extLst>
              <a:ext uri="{FF2B5EF4-FFF2-40B4-BE49-F238E27FC236}">
                <a16:creationId xmlns:a16="http://schemas.microsoft.com/office/drawing/2014/main" id="{2718B908-3784-B04F-F677-8999E2716BF4}"/>
              </a:ext>
            </a:extLst>
          </p:cNvPr>
          <p:cNvPicPr>
            <a:picLocks noChangeAspect="1"/>
          </p:cNvPicPr>
          <p:nvPr/>
        </p:nvPicPr>
        <p:blipFill>
          <a:blip r:embed="rId4"/>
          <a:stretch>
            <a:fillRect/>
          </a:stretch>
        </p:blipFill>
        <p:spPr>
          <a:xfrm>
            <a:off x="450256" y="1106029"/>
            <a:ext cx="4357413" cy="2941464"/>
          </a:xfrm>
          <a:prstGeom prst="rect">
            <a:avLst/>
          </a:prstGeom>
        </p:spPr>
      </p:pic>
    </p:spTree>
    <p:extLst>
      <p:ext uri="{BB962C8B-B14F-4D97-AF65-F5344CB8AC3E}">
        <p14:creationId xmlns:p14="http://schemas.microsoft.com/office/powerpoint/2010/main" val="3781522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DB684-3156-EF7F-3923-3E1BD7E1A62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2F362D3-892F-9CE6-9FB0-02479B946BF3}"/>
              </a:ext>
            </a:extLst>
          </p:cNvPr>
          <p:cNvSpPr txBox="1"/>
          <p:nvPr/>
        </p:nvSpPr>
        <p:spPr>
          <a:xfrm>
            <a:off x="8693743" y="4837065"/>
            <a:ext cx="416499" cy="305949"/>
          </a:xfrm>
          <a:prstGeom prst="rect">
            <a:avLst/>
          </a:prstGeom>
        </p:spPr>
        <p:txBody>
          <a:bodyPr vert="horz" lIns="91440" tIns="45720" rIns="91440" bIns="45720" rtlCol="0">
            <a:noAutofit/>
          </a:bodyPr>
          <a:lstStyle>
            <a:lvl1pPr indent="0">
              <a:lnSpc>
                <a:spcPct val="160000"/>
              </a:lnSpc>
              <a:spcBef>
                <a:spcPct val="20000"/>
              </a:spcBef>
              <a:buSzPct val="100000"/>
              <a:buFont typeface="Arial" panose="020B0604020202020204" pitchFamily="34" charset="0"/>
              <a:buNone/>
              <a:defRPr sz="1400" baseline="0">
                <a:latin typeface="Golos Text" panose="020B0503020202020204" pitchFamily="34" charset="-52"/>
                <a:cs typeface="Golos Text" panose="020B0503020202020204" pitchFamily="34" charset="-52"/>
              </a:defRPr>
            </a:lvl1pPr>
            <a:lvl2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2pPr>
            <a:lvl3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3pPr>
            <a:lvl4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4pPr>
            <a:lvl5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lnSpc>
                <a:spcPct val="100000"/>
              </a:lnSpc>
            </a:pPr>
            <a:r>
              <a:rPr lang="en-US" dirty="0"/>
              <a:t>18</a:t>
            </a:r>
            <a:endParaRPr lang="ru-RU" dirty="0"/>
          </a:p>
        </p:txBody>
      </p:sp>
      <p:sp>
        <p:nvSpPr>
          <p:cNvPr id="7" name="Заголовок 1">
            <a:extLst>
              <a:ext uri="{FF2B5EF4-FFF2-40B4-BE49-F238E27FC236}">
                <a16:creationId xmlns:a16="http://schemas.microsoft.com/office/drawing/2014/main" id="{1DF2A129-07C5-57CB-2AC5-68B951892DCF}"/>
              </a:ext>
            </a:extLst>
          </p:cNvPr>
          <p:cNvSpPr txBox="1">
            <a:spLocks/>
          </p:cNvSpPr>
          <p:nvPr/>
        </p:nvSpPr>
        <p:spPr>
          <a:xfrm>
            <a:off x="457200" y="306435"/>
            <a:ext cx="6824382" cy="52728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1" i="0" kern="1200" baseline="0">
                <a:solidFill>
                  <a:schemeClr val="tx1"/>
                </a:solidFill>
                <a:latin typeface="Golos Text DemiBold" panose="020B0703020202020204" pitchFamily="34" charset="-52"/>
                <a:ea typeface="+mj-ea"/>
                <a:cs typeface="+mj-cs"/>
              </a:defRPr>
            </a:lvl1pPr>
          </a:lstStyle>
          <a:p>
            <a:r>
              <a:rPr lang="en-US" sz="2800" dirty="0"/>
              <a:t>Summary plot by features</a:t>
            </a:r>
            <a:endParaRPr lang="ru-RU" sz="2800" dirty="0"/>
          </a:p>
        </p:txBody>
      </p:sp>
      <p:pic>
        <p:nvPicPr>
          <p:cNvPr id="9" name="Рисунок 8">
            <a:extLst>
              <a:ext uri="{FF2B5EF4-FFF2-40B4-BE49-F238E27FC236}">
                <a16:creationId xmlns:a16="http://schemas.microsoft.com/office/drawing/2014/main" id="{124457D3-4C06-71E4-CA55-514AA25C4D42}"/>
              </a:ext>
            </a:extLst>
          </p:cNvPr>
          <p:cNvPicPr>
            <a:picLocks noChangeAspect="1"/>
          </p:cNvPicPr>
          <p:nvPr/>
        </p:nvPicPr>
        <p:blipFill>
          <a:blip r:embed="rId3"/>
          <a:stretch>
            <a:fillRect/>
          </a:stretch>
        </p:blipFill>
        <p:spPr>
          <a:xfrm>
            <a:off x="1922141" y="998624"/>
            <a:ext cx="5299717" cy="3765588"/>
          </a:xfrm>
          <a:prstGeom prst="rect">
            <a:avLst/>
          </a:prstGeom>
        </p:spPr>
      </p:pic>
    </p:spTree>
    <p:extLst>
      <p:ext uri="{BB962C8B-B14F-4D97-AF65-F5344CB8AC3E}">
        <p14:creationId xmlns:p14="http://schemas.microsoft.com/office/powerpoint/2010/main" val="224789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64958-7E6A-5E40-7CE2-C0502E4F196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267E331-0974-2D2B-1287-8ABA6DC0D67C}"/>
              </a:ext>
            </a:extLst>
          </p:cNvPr>
          <p:cNvSpPr txBox="1"/>
          <p:nvPr/>
        </p:nvSpPr>
        <p:spPr>
          <a:xfrm>
            <a:off x="8693743" y="4837065"/>
            <a:ext cx="416499" cy="305949"/>
          </a:xfrm>
          <a:prstGeom prst="rect">
            <a:avLst/>
          </a:prstGeom>
        </p:spPr>
        <p:txBody>
          <a:bodyPr vert="horz" lIns="91440" tIns="45720" rIns="91440" bIns="45720" rtlCol="0">
            <a:noAutofit/>
          </a:bodyPr>
          <a:lstStyle>
            <a:lvl1pPr indent="0">
              <a:lnSpc>
                <a:spcPct val="160000"/>
              </a:lnSpc>
              <a:spcBef>
                <a:spcPct val="20000"/>
              </a:spcBef>
              <a:buSzPct val="100000"/>
              <a:buFont typeface="Arial" panose="020B0604020202020204" pitchFamily="34" charset="0"/>
              <a:buNone/>
              <a:defRPr sz="1400" baseline="0">
                <a:latin typeface="Golos Text" panose="020B0503020202020204" pitchFamily="34" charset="-52"/>
                <a:cs typeface="Golos Text" panose="020B0503020202020204" pitchFamily="34" charset="-52"/>
              </a:defRPr>
            </a:lvl1pPr>
            <a:lvl2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2pPr>
            <a:lvl3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3pPr>
            <a:lvl4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4pPr>
            <a:lvl5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lnSpc>
                <a:spcPct val="100000"/>
              </a:lnSpc>
            </a:pPr>
            <a:r>
              <a:rPr lang="en-US" dirty="0"/>
              <a:t>19</a:t>
            </a:r>
            <a:endParaRPr lang="ru-RU" dirty="0"/>
          </a:p>
        </p:txBody>
      </p:sp>
      <p:sp>
        <p:nvSpPr>
          <p:cNvPr id="7" name="Заголовок 1">
            <a:extLst>
              <a:ext uri="{FF2B5EF4-FFF2-40B4-BE49-F238E27FC236}">
                <a16:creationId xmlns:a16="http://schemas.microsoft.com/office/drawing/2014/main" id="{5DAFBFEC-851E-5B78-44D9-0249F1EAABE2}"/>
              </a:ext>
            </a:extLst>
          </p:cNvPr>
          <p:cNvSpPr txBox="1">
            <a:spLocks/>
          </p:cNvSpPr>
          <p:nvPr/>
        </p:nvSpPr>
        <p:spPr>
          <a:xfrm>
            <a:off x="457200" y="306435"/>
            <a:ext cx="6824382" cy="52728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1" i="0" kern="1200" baseline="0">
                <a:solidFill>
                  <a:schemeClr val="tx1"/>
                </a:solidFill>
                <a:latin typeface="Golos Text DemiBold" panose="020B0703020202020204" pitchFamily="34" charset="-52"/>
                <a:ea typeface="+mj-ea"/>
                <a:cs typeface="+mj-cs"/>
              </a:defRPr>
            </a:lvl1pPr>
          </a:lstStyle>
          <a:p>
            <a:r>
              <a:rPr lang="en-GB" sz="2800" dirty="0"/>
              <a:t>Attempt - Temporal GNN</a:t>
            </a:r>
            <a:endParaRPr lang="ru-RU" sz="2800" dirty="0"/>
          </a:p>
        </p:txBody>
      </p:sp>
      <p:pic>
        <p:nvPicPr>
          <p:cNvPr id="2" name="Picture 2" descr="Inner structure of ConvLSTM. By the convolution operation, the number... |  Download Scientific Diagram">
            <a:extLst>
              <a:ext uri="{FF2B5EF4-FFF2-40B4-BE49-F238E27FC236}">
                <a16:creationId xmlns:a16="http://schemas.microsoft.com/office/drawing/2014/main" id="{9A463050-5612-1485-1153-1BF1360454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91" y="1227319"/>
            <a:ext cx="2976880" cy="21433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C0E3033-658F-77B5-5EE1-6002B2AFCF69}"/>
              </a:ext>
            </a:extLst>
          </p:cNvPr>
          <p:cNvSpPr>
            <a:spLocks noChangeArrowheads="1"/>
          </p:cNvSpPr>
          <p:nvPr/>
        </p:nvSpPr>
        <p:spPr bwMode="auto">
          <a:xfrm>
            <a:off x="3732114" y="940877"/>
            <a:ext cx="5143501" cy="3896188"/>
          </a:xfrm>
          <a:prstGeom prst="rect">
            <a:avLst/>
          </a:prstGeom>
        </p:spPr>
        <p:txBody>
          <a:bodyPr vert="horz" lIns="91440" tIns="45720" rIns="91440" bIns="45720" rtlCol="0">
            <a:noAutofit/>
          </a:bodyPr>
          <a:lstStyle/>
          <a:p>
            <a:pPr fontAlgn="base">
              <a:lnSpc>
                <a:spcPct val="160000"/>
              </a:lnSpc>
              <a:spcBef>
                <a:spcPct val="20000"/>
              </a:spcBef>
              <a:spcAft>
                <a:spcPct val="0"/>
              </a:spcAft>
              <a:buSzPct val="100000"/>
              <a:buFont typeface="Arial" panose="020B0604020202020204" pitchFamily="34" charset="0"/>
              <a:buNone/>
            </a:pPr>
            <a:r>
              <a:rPr lang="en-US" altLang="ru-RU" sz="1500" b="1" dirty="0">
                <a:latin typeface="Golos Text" panose="020B0503020202020204" pitchFamily="34" charset="-52"/>
                <a:cs typeface="Golos Text" panose="020B0503020202020204" pitchFamily="34" charset="-52"/>
              </a:rPr>
              <a:t>Advantages:</a:t>
            </a:r>
          </a:p>
          <a:p>
            <a:pPr marL="285750" indent="-285750" fontAlgn="base">
              <a:lnSpc>
                <a:spcPct val="160000"/>
              </a:lnSpc>
              <a:spcBef>
                <a:spcPct val="20000"/>
              </a:spcBef>
              <a:spcAft>
                <a:spcPct val="0"/>
              </a:spcAft>
              <a:buSzPct val="100000"/>
              <a:buFont typeface="Arial" panose="020B0604020202020204" pitchFamily="34" charset="0"/>
              <a:buChar char="•"/>
            </a:pPr>
            <a:r>
              <a:rPr lang="en-US" altLang="ru-RU" sz="1500" dirty="0">
                <a:latin typeface="Golos Text" panose="020B0503020202020204" pitchFamily="34" charset="-52"/>
                <a:cs typeface="Golos Text" panose="020B0503020202020204" pitchFamily="34" charset="-52"/>
              </a:rPr>
              <a:t>The graph structure is taken into account;</a:t>
            </a:r>
          </a:p>
          <a:p>
            <a:pPr marL="285750" indent="-285750" fontAlgn="base">
              <a:lnSpc>
                <a:spcPct val="160000"/>
              </a:lnSpc>
              <a:spcBef>
                <a:spcPct val="20000"/>
              </a:spcBef>
              <a:spcAft>
                <a:spcPct val="0"/>
              </a:spcAft>
              <a:buSzPct val="100000"/>
              <a:buFont typeface="Arial" panose="020B0604020202020204" pitchFamily="34" charset="0"/>
              <a:buChar char="•"/>
            </a:pPr>
            <a:r>
              <a:rPr lang="en-US" altLang="ru-RU" sz="1500" dirty="0">
                <a:latin typeface="Golos Text" panose="020B0503020202020204" pitchFamily="34" charset="-52"/>
                <a:cs typeface="Golos Text" panose="020B0503020202020204" pitchFamily="34" charset="-52"/>
              </a:rPr>
              <a:t>It also allows you to take into account the time aspect of the data</a:t>
            </a:r>
          </a:p>
          <a:p>
            <a:pPr fontAlgn="base">
              <a:lnSpc>
                <a:spcPct val="160000"/>
              </a:lnSpc>
              <a:spcBef>
                <a:spcPct val="20000"/>
              </a:spcBef>
              <a:spcAft>
                <a:spcPct val="0"/>
              </a:spcAft>
              <a:buSzPct val="100000"/>
              <a:buFont typeface="Arial" panose="020B0604020202020204" pitchFamily="34" charset="0"/>
              <a:buNone/>
            </a:pPr>
            <a:r>
              <a:rPr lang="en-US" altLang="ru-RU" sz="1500" b="1" dirty="0">
                <a:latin typeface="Golos Text" panose="020B0503020202020204" pitchFamily="34" charset="-52"/>
                <a:cs typeface="Golos Text" panose="020B0503020202020204" pitchFamily="34" charset="-52"/>
              </a:rPr>
              <a:t>Disadvantages:</a:t>
            </a:r>
          </a:p>
          <a:p>
            <a:pPr marL="285750" indent="-285750" fontAlgn="base">
              <a:lnSpc>
                <a:spcPct val="160000"/>
              </a:lnSpc>
              <a:spcBef>
                <a:spcPct val="20000"/>
              </a:spcBef>
              <a:spcAft>
                <a:spcPct val="0"/>
              </a:spcAft>
              <a:buSzPct val="100000"/>
              <a:buFont typeface="Arial" panose="020B0604020202020204" pitchFamily="34" charset="0"/>
              <a:buChar char="•"/>
            </a:pPr>
            <a:r>
              <a:rPr lang="en-US" altLang="ru-RU" sz="1500" dirty="0">
                <a:latin typeface="Golos Text" panose="020B0503020202020204" pitchFamily="34" charset="-52"/>
                <a:cs typeface="Golos Text" panose="020B0503020202020204" pitchFamily="34" charset="-52"/>
              </a:rPr>
              <a:t>The graph must contain the same number of nodes at each step, which makes the data sparse</a:t>
            </a:r>
          </a:p>
          <a:p>
            <a:pPr marL="285750" indent="-285750" fontAlgn="base">
              <a:lnSpc>
                <a:spcPct val="160000"/>
              </a:lnSpc>
              <a:spcBef>
                <a:spcPct val="20000"/>
              </a:spcBef>
              <a:spcAft>
                <a:spcPct val="0"/>
              </a:spcAft>
              <a:buSzPct val="100000"/>
              <a:buFont typeface="Arial" panose="020B0604020202020204" pitchFamily="34" charset="0"/>
              <a:buChar char="•"/>
            </a:pPr>
            <a:r>
              <a:rPr lang="en-GB" altLang="ru-RU" sz="1500" dirty="0">
                <a:latin typeface="Golos Text" panose="020B0503020202020204" pitchFamily="34" charset="-52"/>
                <a:cs typeface="Golos Text" panose="020B0503020202020204" pitchFamily="34" charset="-52"/>
              </a:rPr>
              <a:t>Computational complexity</a:t>
            </a:r>
          </a:p>
          <a:p>
            <a:pPr marL="285750" indent="-285750" fontAlgn="base">
              <a:lnSpc>
                <a:spcPct val="160000"/>
              </a:lnSpc>
              <a:spcBef>
                <a:spcPct val="20000"/>
              </a:spcBef>
              <a:spcAft>
                <a:spcPct val="0"/>
              </a:spcAft>
              <a:buSzPct val="100000"/>
              <a:buFont typeface="Arial" panose="020B0604020202020204" pitchFamily="34" charset="0"/>
              <a:buChar char="•"/>
            </a:pPr>
            <a:r>
              <a:rPr lang="en-GB" altLang="ru-RU" sz="1500" dirty="0">
                <a:latin typeface="Golos Text" panose="020B0503020202020204" pitchFamily="34" charset="-52"/>
                <a:cs typeface="Golos Text" panose="020B0503020202020204" pitchFamily="34" charset="-52"/>
              </a:rPr>
              <a:t>Prediction on a large horizon accumulates error</a:t>
            </a:r>
            <a:endParaRPr lang="ru-RU" altLang="ru-RU" sz="1500" dirty="0">
              <a:latin typeface="Golos Text" panose="020B0503020202020204" pitchFamily="34" charset="-52"/>
              <a:cs typeface="Golos Text" panose="020B0503020202020204" pitchFamily="34" charset="-52"/>
            </a:endParaRPr>
          </a:p>
        </p:txBody>
      </p:sp>
    </p:spTree>
    <p:extLst>
      <p:ext uri="{BB962C8B-B14F-4D97-AF65-F5344CB8AC3E}">
        <p14:creationId xmlns:p14="http://schemas.microsoft.com/office/powerpoint/2010/main" val="1381346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en-US" dirty="0"/>
              <a:t>Context of the task</a:t>
            </a:r>
            <a:endParaRPr lang="ru-RU" dirty="0"/>
          </a:p>
        </p:txBody>
      </p:sp>
      <p:sp>
        <p:nvSpPr>
          <p:cNvPr id="8" name="TextBox 7">
            <a:extLst>
              <a:ext uri="{FF2B5EF4-FFF2-40B4-BE49-F238E27FC236}">
                <a16:creationId xmlns:a16="http://schemas.microsoft.com/office/drawing/2014/main" id="{AFA5F0AC-E683-B3F6-0088-303487435552}"/>
              </a:ext>
            </a:extLst>
          </p:cNvPr>
          <p:cNvSpPr txBox="1"/>
          <p:nvPr/>
        </p:nvSpPr>
        <p:spPr>
          <a:xfrm>
            <a:off x="8693743" y="4837065"/>
            <a:ext cx="416499" cy="305949"/>
          </a:xfrm>
          <a:prstGeom prst="rect">
            <a:avLst/>
          </a:prstGeom>
        </p:spPr>
        <p:txBody>
          <a:bodyPr vert="horz" lIns="91440" tIns="45720" rIns="91440" bIns="45720" rtlCol="0">
            <a:noAutofit/>
          </a:bodyPr>
          <a:lstStyle>
            <a:lvl1pPr indent="0">
              <a:lnSpc>
                <a:spcPct val="160000"/>
              </a:lnSpc>
              <a:spcBef>
                <a:spcPct val="20000"/>
              </a:spcBef>
              <a:buSzPct val="100000"/>
              <a:buFont typeface="Arial" panose="020B0604020202020204" pitchFamily="34" charset="0"/>
              <a:buNone/>
              <a:defRPr sz="1400" baseline="0">
                <a:latin typeface="Golos Text" panose="020B0503020202020204" pitchFamily="34" charset="-52"/>
                <a:cs typeface="Golos Text" panose="020B0503020202020204" pitchFamily="34" charset="-52"/>
              </a:defRPr>
            </a:lvl1pPr>
            <a:lvl2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2pPr>
            <a:lvl3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3pPr>
            <a:lvl4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4pPr>
            <a:lvl5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lnSpc>
                <a:spcPct val="100000"/>
              </a:lnSpc>
            </a:pPr>
            <a:r>
              <a:rPr lang="en-US" dirty="0"/>
              <a:t>2</a:t>
            </a:r>
            <a:endParaRPr lang="ru-RU" dirty="0"/>
          </a:p>
        </p:txBody>
      </p:sp>
      <p:pic>
        <p:nvPicPr>
          <p:cNvPr id="6" name="Picture 663930731">
            <a:extLst>
              <a:ext uri="{FF2B5EF4-FFF2-40B4-BE49-F238E27FC236}">
                <a16:creationId xmlns:a16="http://schemas.microsoft.com/office/drawing/2014/main" id="{B2A98C01-3FCA-52F2-E51C-81597DBB5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931" y="1215077"/>
            <a:ext cx="7814261" cy="2945992"/>
          </a:xfrm>
          <a:prstGeom prst="rect">
            <a:avLst/>
          </a:prstGeom>
        </p:spPr>
      </p:pic>
    </p:spTree>
    <p:extLst>
      <p:ext uri="{BB962C8B-B14F-4D97-AF65-F5344CB8AC3E}">
        <p14:creationId xmlns:p14="http://schemas.microsoft.com/office/powerpoint/2010/main" val="3925102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FFD885D-2FE9-F7E0-6F87-6086ADEF230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52F2263-56AA-2186-00F7-E367BADA8C75}"/>
              </a:ext>
            </a:extLst>
          </p:cNvPr>
          <p:cNvSpPr>
            <a:spLocks noGrp="1"/>
          </p:cNvSpPr>
          <p:nvPr>
            <p:ph type="title"/>
          </p:nvPr>
        </p:nvSpPr>
        <p:spPr>
          <a:xfrm>
            <a:off x="1202604" y="1823395"/>
            <a:ext cx="6738792" cy="1987069"/>
          </a:xfrm>
        </p:spPr>
        <p:txBody>
          <a:bodyPr>
            <a:noAutofit/>
          </a:bodyPr>
          <a:lstStyle/>
          <a:p>
            <a:pPr algn="ctr"/>
            <a:br>
              <a:rPr lang="ru-RU" sz="3600" dirty="0">
                <a:solidFill>
                  <a:schemeClr val="bg1"/>
                </a:solidFill>
              </a:rPr>
            </a:br>
            <a:r>
              <a:rPr lang="en" sz="3600" dirty="0">
                <a:solidFill>
                  <a:schemeClr val="bg1"/>
                </a:solidFill>
              </a:rPr>
              <a:t>Forecasting Social Media Activity by Location</a:t>
            </a:r>
            <a:br>
              <a:rPr lang="en" sz="3600" dirty="0">
                <a:solidFill>
                  <a:schemeClr val="bg1"/>
                </a:solidFill>
              </a:rPr>
            </a:br>
            <a:endParaRPr lang="en-US" sz="3600" dirty="0">
              <a:solidFill>
                <a:schemeClr val="bg1"/>
              </a:solidFill>
            </a:endParaRPr>
          </a:p>
        </p:txBody>
      </p:sp>
      <p:sp>
        <p:nvSpPr>
          <p:cNvPr id="3" name="Title 4">
            <a:extLst>
              <a:ext uri="{FF2B5EF4-FFF2-40B4-BE49-F238E27FC236}">
                <a16:creationId xmlns:a16="http://schemas.microsoft.com/office/drawing/2014/main" id="{3AC5AD6C-E897-B592-A2F4-5C6F2576AE11}"/>
              </a:ext>
            </a:extLst>
          </p:cNvPr>
          <p:cNvSpPr txBox="1">
            <a:spLocks/>
          </p:cNvSpPr>
          <p:nvPr/>
        </p:nvSpPr>
        <p:spPr>
          <a:xfrm>
            <a:off x="6509657" y="4466446"/>
            <a:ext cx="2634343" cy="67705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1" i="0" kern="1200" baseline="0">
                <a:solidFill>
                  <a:schemeClr val="tx1"/>
                </a:solidFill>
                <a:latin typeface="Golos Text DemiBold" panose="020B0703020202020204" pitchFamily="34" charset="-52"/>
                <a:ea typeface="+mj-ea"/>
                <a:cs typeface="+mj-cs"/>
              </a:defRPr>
            </a:lvl1pPr>
          </a:lstStyle>
          <a:p>
            <a:r>
              <a:rPr lang="en" sz="1300" b="0" dirty="0" err="1">
                <a:solidFill>
                  <a:schemeClr val="bg1"/>
                </a:solidFill>
              </a:rPr>
              <a:t>Vysotskiy</a:t>
            </a:r>
            <a:r>
              <a:rPr lang="en" sz="1300" b="0" dirty="0">
                <a:solidFill>
                  <a:schemeClr val="bg1"/>
                </a:solidFill>
              </a:rPr>
              <a:t> Roman </a:t>
            </a:r>
            <a:r>
              <a:rPr lang="en" sz="1300" b="0" dirty="0" err="1">
                <a:solidFill>
                  <a:schemeClr val="bg1"/>
                </a:solidFill>
              </a:rPr>
              <a:t>Valerevich</a:t>
            </a:r>
            <a:r>
              <a:rPr lang="en-US" sz="1300" b="0" dirty="0">
                <a:solidFill>
                  <a:schemeClr val="bg1"/>
                </a:solidFill>
              </a:rPr>
              <a:t>,</a:t>
            </a:r>
            <a:r>
              <a:rPr lang="en" sz="1300" b="0" dirty="0">
                <a:solidFill>
                  <a:schemeClr val="bg1"/>
                </a:solidFill>
              </a:rPr>
              <a:t> J4232c</a:t>
            </a:r>
            <a:br>
              <a:rPr lang="en" sz="1300" b="0" dirty="0">
                <a:solidFill>
                  <a:schemeClr val="bg1"/>
                </a:solidFill>
              </a:rPr>
            </a:br>
            <a:r>
              <a:rPr lang="en-US" sz="1300" b="0" dirty="0" err="1">
                <a:solidFill>
                  <a:schemeClr val="bg1"/>
                </a:solidFill>
              </a:rPr>
              <a:t>Vershinin</a:t>
            </a:r>
            <a:r>
              <a:rPr lang="en-US" sz="1300" b="0" dirty="0">
                <a:solidFill>
                  <a:schemeClr val="bg1"/>
                </a:solidFill>
              </a:rPr>
              <a:t> Vladislav, J4233c</a:t>
            </a:r>
            <a:br>
              <a:rPr lang="en-US" sz="1300" b="0" dirty="0">
                <a:solidFill>
                  <a:schemeClr val="bg1"/>
                </a:solidFill>
              </a:rPr>
            </a:br>
            <a:r>
              <a:rPr lang="en-US" sz="1300" b="0" dirty="0" err="1">
                <a:solidFill>
                  <a:schemeClr val="bg1"/>
                </a:solidFill>
              </a:rPr>
              <a:t>Kozlyak</a:t>
            </a:r>
            <a:r>
              <a:rPr lang="en-US" sz="1300" b="0" dirty="0">
                <a:solidFill>
                  <a:schemeClr val="bg1"/>
                </a:solidFill>
              </a:rPr>
              <a:t> Ruslan, J4232c</a:t>
            </a:r>
            <a:br>
              <a:rPr lang="ru-RU" sz="1300" b="0" dirty="0">
                <a:solidFill>
                  <a:schemeClr val="bg1"/>
                </a:solidFill>
              </a:rPr>
            </a:br>
            <a:endParaRPr lang="en" sz="1300" b="0" dirty="0">
              <a:solidFill>
                <a:schemeClr val="bg1"/>
              </a:solidFill>
            </a:endParaRPr>
          </a:p>
        </p:txBody>
      </p:sp>
      <p:sp>
        <p:nvSpPr>
          <p:cNvPr id="7" name="Title 4">
            <a:extLst>
              <a:ext uri="{FF2B5EF4-FFF2-40B4-BE49-F238E27FC236}">
                <a16:creationId xmlns:a16="http://schemas.microsoft.com/office/drawing/2014/main" id="{25389D25-B349-5336-24FE-66738162EE54}"/>
              </a:ext>
            </a:extLst>
          </p:cNvPr>
          <p:cNvSpPr txBox="1">
            <a:spLocks/>
          </p:cNvSpPr>
          <p:nvPr/>
        </p:nvSpPr>
        <p:spPr>
          <a:xfrm>
            <a:off x="1841292" y="517536"/>
            <a:ext cx="5461416" cy="67705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1" i="0" kern="1200" baseline="0">
                <a:solidFill>
                  <a:schemeClr val="tx1"/>
                </a:solidFill>
                <a:latin typeface="Golos Text DemiBold" panose="020B0703020202020204" pitchFamily="34" charset="-52"/>
                <a:ea typeface="+mj-ea"/>
                <a:cs typeface="+mj-cs"/>
              </a:defRPr>
            </a:lvl1pPr>
          </a:lstStyle>
          <a:p>
            <a:pPr algn="ctr"/>
            <a:r>
              <a:rPr lang="en" sz="1500" b="0" dirty="0">
                <a:solidFill>
                  <a:schemeClr val="bg1"/>
                </a:solidFill>
              </a:rPr>
              <a:t>Machine Learning for Industrial Data</a:t>
            </a:r>
          </a:p>
          <a:p>
            <a:endParaRPr lang="en" sz="1500" b="0" dirty="0">
              <a:solidFill>
                <a:schemeClr val="bg1"/>
              </a:solidFill>
            </a:endParaRPr>
          </a:p>
        </p:txBody>
      </p:sp>
      <p:sp>
        <p:nvSpPr>
          <p:cNvPr id="4" name="Title 4">
            <a:extLst>
              <a:ext uri="{FF2B5EF4-FFF2-40B4-BE49-F238E27FC236}">
                <a16:creationId xmlns:a16="http://schemas.microsoft.com/office/drawing/2014/main" id="{1C3924D3-B45A-54CB-244A-BA28C2FCAA2B}"/>
              </a:ext>
            </a:extLst>
          </p:cNvPr>
          <p:cNvSpPr txBox="1">
            <a:spLocks/>
          </p:cNvSpPr>
          <p:nvPr/>
        </p:nvSpPr>
        <p:spPr>
          <a:xfrm>
            <a:off x="58192" y="4625963"/>
            <a:ext cx="1544031" cy="67705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1" i="0" kern="1200" baseline="0">
                <a:solidFill>
                  <a:schemeClr val="tx1"/>
                </a:solidFill>
                <a:latin typeface="Golos Text DemiBold" panose="020B0703020202020204" pitchFamily="34" charset="-52"/>
                <a:ea typeface="+mj-ea"/>
                <a:cs typeface="+mj-cs"/>
              </a:defRPr>
            </a:lvl1pPr>
          </a:lstStyle>
          <a:p>
            <a:r>
              <a:rPr lang="en-US" sz="1300" b="0" dirty="0">
                <a:solidFill>
                  <a:schemeClr val="bg1"/>
                </a:solidFill>
              </a:rPr>
              <a:t>St. Petersburg 2024</a:t>
            </a:r>
            <a:endParaRPr lang="en" sz="1300" b="0" dirty="0">
              <a:solidFill>
                <a:schemeClr val="bg1"/>
              </a:solidFill>
            </a:endParaRPr>
          </a:p>
        </p:txBody>
      </p:sp>
    </p:spTree>
    <p:extLst>
      <p:ext uri="{BB962C8B-B14F-4D97-AF65-F5344CB8AC3E}">
        <p14:creationId xmlns:p14="http://schemas.microsoft.com/office/powerpoint/2010/main" val="1292295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61047-83E7-0A88-1D65-4B384D5A9DF8}"/>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5287A7-9887-7AD5-52ED-F9334D384B9A}"/>
              </a:ext>
            </a:extLst>
          </p:cNvPr>
          <p:cNvSpPr>
            <a:spLocks noGrp="1"/>
          </p:cNvSpPr>
          <p:nvPr>
            <p:ph type="title"/>
          </p:nvPr>
        </p:nvSpPr>
        <p:spPr/>
        <p:txBody>
          <a:bodyPr>
            <a:normAutofit/>
          </a:bodyPr>
          <a:lstStyle/>
          <a:p>
            <a:r>
              <a:rPr lang="en-US" sz="2800" dirty="0"/>
              <a:t>Meta-data</a:t>
            </a:r>
            <a:endParaRPr lang="ru-RU" sz="2800" dirty="0"/>
          </a:p>
        </p:txBody>
      </p:sp>
      <p:sp>
        <p:nvSpPr>
          <p:cNvPr id="3" name="Объект 2">
            <a:extLst>
              <a:ext uri="{FF2B5EF4-FFF2-40B4-BE49-F238E27FC236}">
                <a16:creationId xmlns:a16="http://schemas.microsoft.com/office/drawing/2014/main" id="{6F31C287-A821-5884-F5D7-94C97F71D4C7}"/>
              </a:ext>
            </a:extLst>
          </p:cNvPr>
          <p:cNvSpPr>
            <a:spLocks noGrp="1"/>
          </p:cNvSpPr>
          <p:nvPr>
            <p:ph sz="half" idx="1"/>
          </p:nvPr>
        </p:nvSpPr>
        <p:spPr>
          <a:xfrm>
            <a:off x="457200" y="983095"/>
            <a:ext cx="7583215" cy="3835116"/>
          </a:xfrm>
        </p:spPr>
        <p:txBody>
          <a:bodyPr>
            <a:normAutofit fontScale="92500" lnSpcReduction="20000"/>
          </a:bodyPr>
          <a:lstStyle/>
          <a:p>
            <a:pPr marL="285750" indent="-285750">
              <a:lnSpc>
                <a:spcPct val="150000"/>
              </a:lnSpc>
              <a:buFont typeface="Arial" panose="020B0604020202020204" pitchFamily="34" charset="0"/>
              <a:buChar char="•"/>
            </a:pPr>
            <a:r>
              <a:rPr lang="en" sz="1600" b="1" dirty="0" err="1"/>
              <a:t>lon</a:t>
            </a:r>
            <a:r>
              <a:rPr lang="en" sz="1600" b="1" dirty="0"/>
              <a:t>, </a:t>
            </a:r>
            <a:r>
              <a:rPr lang="en" sz="1600" b="1" dirty="0" err="1"/>
              <a:t>lat</a:t>
            </a:r>
            <a:r>
              <a:rPr lang="en" sz="1600" dirty="0"/>
              <a:t> – </a:t>
            </a:r>
            <a:r>
              <a:rPr lang="en" sz="1600" dirty="0" err="1"/>
              <a:t>geoposition</a:t>
            </a:r>
            <a:r>
              <a:rPr lang="en" sz="1600" dirty="0"/>
              <a:t> coordinates rounded up to a 250x250 meter polygon</a:t>
            </a:r>
          </a:p>
          <a:p>
            <a:pPr marL="285750" indent="-285750">
              <a:lnSpc>
                <a:spcPct val="150000"/>
              </a:lnSpc>
              <a:buFont typeface="Arial" panose="020B0604020202020204" pitchFamily="34" charset="0"/>
              <a:buChar char="•"/>
            </a:pPr>
            <a:r>
              <a:rPr lang="en" sz="1600" b="1" dirty="0"/>
              <a:t>timestamp</a:t>
            </a:r>
            <a:r>
              <a:rPr lang="en" sz="1600" dirty="0"/>
              <a:t> – timestamp of the publication accurate to one hour</a:t>
            </a:r>
          </a:p>
          <a:p>
            <a:pPr marL="285750" indent="-285750">
              <a:lnSpc>
                <a:spcPct val="150000"/>
              </a:lnSpc>
              <a:buFont typeface="Arial" panose="020B0604020202020204" pitchFamily="34" charset="0"/>
              <a:buChar char="•"/>
            </a:pPr>
            <a:r>
              <a:rPr lang="en" sz="1600" b="1" dirty="0" err="1"/>
              <a:t>likescount</a:t>
            </a:r>
            <a:r>
              <a:rPr lang="en" sz="1600" dirty="0"/>
              <a:t> – number of "likes" in the publication</a:t>
            </a:r>
          </a:p>
          <a:p>
            <a:pPr marL="285750" indent="-285750">
              <a:lnSpc>
                <a:spcPct val="150000"/>
              </a:lnSpc>
              <a:buFont typeface="Arial" panose="020B0604020202020204" pitchFamily="34" charset="0"/>
              <a:buChar char="•"/>
            </a:pPr>
            <a:r>
              <a:rPr lang="en" sz="1600" b="1" dirty="0" err="1"/>
              <a:t>commentscount</a:t>
            </a:r>
            <a:r>
              <a:rPr lang="en" sz="1600" dirty="0"/>
              <a:t> – number of comments of the publication</a:t>
            </a:r>
          </a:p>
          <a:p>
            <a:pPr marL="285750" indent="-285750">
              <a:lnSpc>
                <a:spcPct val="150000"/>
              </a:lnSpc>
              <a:buFont typeface="Arial" panose="020B0604020202020204" pitchFamily="34" charset="0"/>
              <a:buChar char="•"/>
            </a:pPr>
            <a:r>
              <a:rPr lang="en" sz="1600" b="1" dirty="0" err="1"/>
              <a:t>symbols_cnt</a:t>
            </a:r>
            <a:r>
              <a:rPr lang="en" sz="1600" dirty="0"/>
              <a:t> – number of all symbols in the publication</a:t>
            </a:r>
          </a:p>
          <a:p>
            <a:pPr marL="285750" indent="-285750">
              <a:lnSpc>
                <a:spcPct val="150000"/>
              </a:lnSpc>
              <a:buFont typeface="Arial" panose="020B0604020202020204" pitchFamily="34" charset="0"/>
              <a:buChar char="•"/>
            </a:pPr>
            <a:r>
              <a:rPr lang="en" sz="1600" b="1" dirty="0" err="1"/>
              <a:t>words_cnt</a:t>
            </a:r>
            <a:r>
              <a:rPr lang="en" sz="1600" dirty="0"/>
              <a:t> – number of words (without special characters and other meta-information)</a:t>
            </a:r>
          </a:p>
          <a:p>
            <a:pPr marL="285750" indent="-285750">
              <a:lnSpc>
                <a:spcPct val="150000"/>
              </a:lnSpc>
              <a:buFont typeface="Arial" panose="020B0604020202020204" pitchFamily="34" charset="0"/>
              <a:buChar char="•"/>
            </a:pPr>
            <a:r>
              <a:rPr lang="en" sz="1600" b="1" dirty="0" err="1"/>
              <a:t>hashtags_cnt</a:t>
            </a:r>
            <a:r>
              <a:rPr lang="en" sz="1600" dirty="0"/>
              <a:t> – number of hashtags </a:t>
            </a:r>
          </a:p>
          <a:p>
            <a:pPr marL="285750" indent="-285750">
              <a:lnSpc>
                <a:spcPct val="150000"/>
              </a:lnSpc>
              <a:buFont typeface="Arial" panose="020B0604020202020204" pitchFamily="34" charset="0"/>
              <a:buChar char="•"/>
            </a:pPr>
            <a:r>
              <a:rPr lang="en" sz="1600" b="1" dirty="0" err="1"/>
              <a:t>mentions_cnt</a:t>
            </a:r>
            <a:r>
              <a:rPr lang="en" sz="1600" b="1" dirty="0"/>
              <a:t> </a:t>
            </a:r>
            <a:r>
              <a:rPr lang="en" sz="1600" dirty="0"/>
              <a:t>– the number of mentions of other users</a:t>
            </a:r>
          </a:p>
          <a:p>
            <a:pPr marL="285750" indent="-285750">
              <a:lnSpc>
                <a:spcPct val="150000"/>
              </a:lnSpc>
              <a:buFont typeface="Arial" panose="020B0604020202020204" pitchFamily="34" charset="0"/>
              <a:buChar char="•"/>
            </a:pPr>
            <a:r>
              <a:rPr lang="en" sz="1600" b="1" dirty="0" err="1"/>
              <a:t>links_cnt</a:t>
            </a:r>
            <a:r>
              <a:rPr lang="en" sz="1600" dirty="0"/>
              <a:t> – number of links</a:t>
            </a:r>
          </a:p>
          <a:p>
            <a:pPr marL="285750" indent="-285750">
              <a:lnSpc>
                <a:spcPct val="150000"/>
              </a:lnSpc>
              <a:buFont typeface="Arial" panose="020B0604020202020204" pitchFamily="34" charset="0"/>
              <a:buChar char="•"/>
            </a:pPr>
            <a:r>
              <a:rPr lang="en" sz="1600" b="1" dirty="0" err="1"/>
              <a:t>emoji_cnt</a:t>
            </a:r>
            <a:r>
              <a:rPr lang="en" sz="1600" dirty="0"/>
              <a:t> – number of emoji</a:t>
            </a:r>
          </a:p>
          <a:p>
            <a:pPr marL="285750" indent="-285750">
              <a:lnSpc>
                <a:spcPct val="150000"/>
              </a:lnSpc>
              <a:buFont typeface="Arial" panose="020B0604020202020204" pitchFamily="34" charset="0"/>
              <a:buChar char="•"/>
            </a:pPr>
            <a:r>
              <a:rPr lang="en" sz="1600" b="1" dirty="0"/>
              <a:t>point</a:t>
            </a:r>
            <a:r>
              <a:rPr lang="en" sz="1600" dirty="0"/>
              <a:t>  – service field</a:t>
            </a:r>
            <a:endParaRPr lang="ru-RU" sz="1600" dirty="0">
              <a:latin typeface="Golos Text" panose="020B0503020202020204"/>
            </a:endParaRPr>
          </a:p>
          <a:p>
            <a:pPr marL="285750" indent="-285750" algn="l">
              <a:buFont typeface="Arial" panose="020B0604020202020204" pitchFamily="34" charset="0"/>
              <a:buChar char="•"/>
            </a:pPr>
            <a:endParaRPr lang="ru-RU" sz="1600" b="0" i="0" dirty="0">
              <a:solidFill>
                <a:srgbClr val="2C2D2E"/>
              </a:solidFill>
              <a:effectLst/>
              <a:latin typeface="Golos Text" panose="020B0503020202020204"/>
            </a:endParaRPr>
          </a:p>
        </p:txBody>
      </p:sp>
      <p:sp>
        <p:nvSpPr>
          <p:cNvPr id="8" name="TextBox 7">
            <a:extLst>
              <a:ext uri="{FF2B5EF4-FFF2-40B4-BE49-F238E27FC236}">
                <a16:creationId xmlns:a16="http://schemas.microsoft.com/office/drawing/2014/main" id="{B3B573D8-CF72-11A8-4CED-8031710F6911}"/>
              </a:ext>
            </a:extLst>
          </p:cNvPr>
          <p:cNvSpPr txBox="1"/>
          <p:nvPr/>
        </p:nvSpPr>
        <p:spPr>
          <a:xfrm>
            <a:off x="8693743" y="4837065"/>
            <a:ext cx="416499" cy="305949"/>
          </a:xfrm>
          <a:prstGeom prst="rect">
            <a:avLst/>
          </a:prstGeom>
        </p:spPr>
        <p:txBody>
          <a:bodyPr vert="horz" lIns="91440" tIns="45720" rIns="91440" bIns="45720" rtlCol="0">
            <a:noAutofit/>
          </a:bodyPr>
          <a:lstStyle>
            <a:lvl1pPr indent="0">
              <a:lnSpc>
                <a:spcPct val="160000"/>
              </a:lnSpc>
              <a:spcBef>
                <a:spcPct val="20000"/>
              </a:spcBef>
              <a:buSzPct val="100000"/>
              <a:buFont typeface="Arial" panose="020B0604020202020204" pitchFamily="34" charset="0"/>
              <a:buNone/>
              <a:defRPr sz="1400" baseline="0">
                <a:latin typeface="Golos Text" panose="020B0503020202020204" pitchFamily="34" charset="-52"/>
                <a:cs typeface="Golos Text" panose="020B0503020202020204" pitchFamily="34" charset="-52"/>
              </a:defRPr>
            </a:lvl1pPr>
            <a:lvl2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2pPr>
            <a:lvl3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3pPr>
            <a:lvl4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4pPr>
            <a:lvl5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lnSpc>
                <a:spcPct val="100000"/>
              </a:lnSpc>
            </a:pPr>
            <a:r>
              <a:rPr lang="en-US" dirty="0"/>
              <a:t>3</a:t>
            </a:r>
            <a:endParaRPr lang="ru-RU" dirty="0"/>
          </a:p>
        </p:txBody>
      </p:sp>
    </p:spTree>
    <p:extLst>
      <p:ext uri="{BB962C8B-B14F-4D97-AF65-F5344CB8AC3E}">
        <p14:creationId xmlns:p14="http://schemas.microsoft.com/office/powerpoint/2010/main" val="2274419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7E868AF-203B-8EEE-B51C-D4823706A77E}"/>
              </a:ext>
            </a:extLst>
          </p:cNvPr>
          <p:cNvSpPr>
            <a:spLocks noGrp="1"/>
          </p:cNvSpPr>
          <p:nvPr>
            <p:ph type="title"/>
          </p:nvPr>
        </p:nvSpPr>
        <p:spPr/>
        <p:txBody>
          <a:bodyPr>
            <a:noAutofit/>
          </a:bodyPr>
          <a:lstStyle/>
          <a:p>
            <a:r>
              <a:rPr lang="en-US" sz="2800" dirty="0"/>
              <a:t>Useful information about data</a:t>
            </a:r>
            <a:endParaRPr lang="ru-RU" sz="2800" dirty="0"/>
          </a:p>
        </p:txBody>
      </p:sp>
      <p:sp>
        <p:nvSpPr>
          <p:cNvPr id="3" name="Объект 2">
            <a:extLst>
              <a:ext uri="{FF2B5EF4-FFF2-40B4-BE49-F238E27FC236}">
                <a16:creationId xmlns:a16="http://schemas.microsoft.com/office/drawing/2014/main" id="{C4B20A63-CA01-BFB0-93F5-E415FB1987BB}"/>
              </a:ext>
            </a:extLst>
          </p:cNvPr>
          <p:cNvSpPr>
            <a:spLocks noGrp="1"/>
          </p:cNvSpPr>
          <p:nvPr>
            <p:ph sz="half" idx="1"/>
          </p:nvPr>
        </p:nvSpPr>
        <p:spPr>
          <a:xfrm>
            <a:off x="544285" y="1143000"/>
            <a:ext cx="7859485" cy="3407229"/>
          </a:xfrm>
        </p:spPr>
        <p:txBody>
          <a:bodyPr vert="horz" lIns="91440" tIns="45720" rIns="91440" bIns="45720" rtlCol="0">
            <a:noAutofit/>
          </a:bodyPr>
          <a:lstStyle/>
          <a:p>
            <a:pPr>
              <a:lnSpc>
                <a:spcPct val="160000"/>
              </a:lnSpc>
            </a:pPr>
            <a:r>
              <a:rPr lang="en" sz="1600" dirty="0"/>
              <a:t>The raw train data contains the following information:</a:t>
            </a:r>
          </a:p>
          <a:p>
            <a:pPr marL="285750" indent="-285750">
              <a:lnSpc>
                <a:spcPct val="160000"/>
              </a:lnSpc>
              <a:buFont typeface="Arial" panose="020B0604020202020204" pitchFamily="34" charset="0"/>
              <a:buChar char="•"/>
            </a:pPr>
            <a:r>
              <a:rPr lang="en" sz="1600" b="1" dirty="0"/>
              <a:t>8.5 million </a:t>
            </a:r>
            <a:r>
              <a:rPr lang="en" sz="1600" dirty="0"/>
              <a:t>records</a:t>
            </a:r>
          </a:p>
          <a:p>
            <a:pPr marL="285750" indent="-285750">
              <a:lnSpc>
                <a:spcPct val="160000"/>
              </a:lnSpc>
              <a:buFont typeface="Arial" panose="020B0604020202020204" pitchFamily="34" charset="0"/>
              <a:buChar char="•"/>
            </a:pPr>
            <a:r>
              <a:rPr lang="en" sz="1600" b="1" dirty="0"/>
              <a:t>12</a:t>
            </a:r>
            <a:r>
              <a:rPr lang="en" sz="1600" dirty="0"/>
              <a:t> features</a:t>
            </a:r>
          </a:p>
          <a:p>
            <a:pPr marL="285750" indent="-285750">
              <a:lnSpc>
                <a:spcPct val="160000"/>
              </a:lnSpc>
              <a:buFont typeface="Arial" panose="020B0604020202020204" pitchFamily="34" charset="0"/>
              <a:buChar char="•"/>
            </a:pPr>
            <a:r>
              <a:rPr lang="en" sz="1600" b="1" dirty="0"/>
              <a:t>Hourly data</a:t>
            </a:r>
            <a:r>
              <a:rPr lang="en" sz="1600" dirty="0"/>
              <a:t> (from 01.01.2019 00:00 to 31.01.2020 23:00)</a:t>
            </a:r>
          </a:p>
          <a:p>
            <a:pPr marL="285750" indent="-285750">
              <a:lnSpc>
                <a:spcPct val="160000"/>
              </a:lnSpc>
              <a:buFont typeface="Arial" panose="020B0604020202020204" pitchFamily="34" charset="0"/>
              <a:buChar char="•"/>
            </a:pPr>
            <a:r>
              <a:rPr lang="en" sz="1600" b="1" dirty="0"/>
              <a:t>7041</a:t>
            </a:r>
            <a:r>
              <a:rPr lang="en" sz="1600" dirty="0"/>
              <a:t> unique cubes/points</a:t>
            </a:r>
            <a:endParaRPr lang="ru-RU" sz="1600" dirty="0"/>
          </a:p>
        </p:txBody>
      </p:sp>
      <p:sp>
        <p:nvSpPr>
          <p:cNvPr id="4" name="TextBox 3">
            <a:extLst>
              <a:ext uri="{FF2B5EF4-FFF2-40B4-BE49-F238E27FC236}">
                <a16:creationId xmlns:a16="http://schemas.microsoft.com/office/drawing/2014/main" id="{B04C6577-365F-7AE9-47F9-BDE0E5E929CF}"/>
              </a:ext>
            </a:extLst>
          </p:cNvPr>
          <p:cNvSpPr txBox="1"/>
          <p:nvPr/>
        </p:nvSpPr>
        <p:spPr>
          <a:xfrm>
            <a:off x="8693743" y="4837065"/>
            <a:ext cx="416499" cy="305949"/>
          </a:xfrm>
          <a:prstGeom prst="rect">
            <a:avLst/>
          </a:prstGeom>
        </p:spPr>
        <p:txBody>
          <a:bodyPr vert="horz" lIns="91440" tIns="45720" rIns="91440" bIns="45720" rtlCol="0">
            <a:noAutofit/>
          </a:bodyPr>
          <a:lstStyle>
            <a:lvl1pPr indent="0">
              <a:lnSpc>
                <a:spcPct val="160000"/>
              </a:lnSpc>
              <a:spcBef>
                <a:spcPct val="20000"/>
              </a:spcBef>
              <a:buSzPct val="100000"/>
              <a:buFont typeface="Arial" panose="020B0604020202020204" pitchFamily="34" charset="0"/>
              <a:buNone/>
              <a:defRPr sz="1400" baseline="0">
                <a:latin typeface="Golos Text" panose="020B0503020202020204" pitchFamily="34" charset="-52"/>
                <a:cs typeface="Golos Text" panose="020B0503020202020204" pitchFamily="34" charset="-52"/>
              </a:defRPr>
            </a:lvl1pPr>
            <a:lvl2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2pPr>
            <a:lvl3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3pPr>
            <a:lvl4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4pPr>
            <a:lvl5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lnSpc>
                <a:spcPct val="100000"/>
              </a:lnSpc>
            </a:pPr>
            <a:r>
              <a:rPr lang="en-US" dirty="0"/>
              <a:t>4</a:t>
            </a:r>
            <a:endParaRPr lang="ru-RU" dirty="0"/>
          </a:p>
        </p:txBody>
      </p:sp>
    </p:spTree>
    <p:extLst>
      <p:ext uri="{BB962C8B-B14F-4D97-AF65-F5344CB8AC3E}">
        <p14:creationId xmlns:p14="http://schemas.microsoft.com/office/powerpoint/2010/main" val="117398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9E185-B62B-8DF3-D45A-39F75180A9A4}"/>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D8FF0418-08FC-F5E6-0D6A-B44882526283}"/>
              </a:ext>
            </a:extLst>
          </p:cNvPr>
          <p:cNvSpPr>
            <a:spLocks noGrp="1"/>
          </p:cNvSpPr>
          <p:nvPr>
            <p:ph type="title"/>
          </p:nvPr>
        </p:nvSpPr>
        <p:spPr/>
        <p:txBody>
          <a:bodyPr>
            <a:noAutofit/>
          </a:bodyPr>
          <a:lstStyle/>
          <a:p>
            <a:r>
              <a:rPr lang="en-US" sz="2800" dirty="0"/>
              <a:t>Example of point data</a:t>
            </a:r>
            <a:endParaRPr lang="ru-RU" sz="2800" dirty="0"/>
          </a:p>
        </p:txBody>
      </p:sp>
      <p:sp>
        <p:nvSpPr>
          <p:cNvPr id="4" name="TextBox 3">
            <a:extLst>
              <a:ext uri="{FF2B5EF4-FFF2-40B4-BE49-F238E27FC236}">
                <a16:creationId xmlns:a16="http://schemas.microsoft.com/office/drawing/2014/main" id="{EF193C3D-A120-1EEB-4A94-FD8B1E40BFA4}"/>
              </a:ext>
            </a:extLst>
          </p:cNvPr>
          <p:cNvSpPr txBox="1"/>
          <p:nvPr/>
        </p:nvSpPr>
        <p:spPr>
          <a:xfrm>
            <a:off x="8693743" y="4837065"/>
            <a:ext cx="416499" cy="305949"/>
          </a:xfrm>
          <a:prstGeom prst="rect">
            <a:avLst/>
          </a:prstGeom>
        </p:spPr>
        <p:txBody>
          <a:bodyPr vert="horz" lIns="91440" tIns="45720" rIns="91440" bIns="45720" rtlCol="0">
            <a:noAutofit/>
          </a:bodyPr>
          <a:lstStyle>
            <a:lvl1pPr indent="0">
              <a:lnSpc>
                <a:spcPct val="160000"/>
              </a:lnSpc>
              <a:spcBef>
                <a:spcPct val="20000"/>
              </a:spcBef>
              <a:buSzPct val="100000"/>
              <a:buFont typeface="Arial" panose="020B0604020202020204" pitchFamily="34" charset="0"/>
              <a:buNone/>
              <a:defRPr sz="1400" baseline="0">
                <a:latin typeface="Golos Text" panose="020B0503020202020204" pitchFamily="34" charset="-52"/>
                <a:cs typeface="Golos Text" panose="020B0503020202020204" pitchFamily="34" charset="-52"/>
              </a:defRPr>
            </a:lvl1pPr>
            <a:lvl2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2pPr>
            <a:lvl3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3pPr>
            <a:lvl4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4pPr>
            <a:lvl5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lnSpc>
                <a:spcPct val="100000"/>
              </a:lnSpc>
            </a:pPr>
            <a:r>
              <a:rPr lang="en-US" dirty="0"/>
              <a:t>5</a:t>
            </a:r>
            <a:endParaRPr lang="ru-RU" dirty="0"/>
          </a:p>
        </p:txBody>
      </p:sp>
      <p:pic>
        <p:nvPicPr>
          <p:cNvPr id="7" name="Рисунок 6">
            <a:extLst>
              <a:ext uri="{FF2B5EF4-FFF2-40B4-BE49-F238E27FC236}">
                <a16:creationId xmlns:a16="http://schemas.microsoft.com/office/drawing/2014/main" id="{F4030641-C0C1-2BB0-B145-D4028D3D463C}"/>
              </a:ext>
            </a:extLst>
          </p:cNvPr>
          <p:cNvPicPr>
            <a:picLocks noChangeAspect="1"/>
          </p:cNvPicPr>
          <p:nvPr/>
        </p:nvPicPr>
        <p:blipFill>
          <a:blip r:embed="rId3"/>
          <a:stretch>
            <a:fillRect/>
          </a:stretch>
        </p:blipFill>
        <p:spPr>
          <a:xfrm>
            <a:off x="982073" y="1000605"/>
            <a:ext cx="6697074" cy="3806643"/>
          </a:xfrm>
          <a:prstGeom prst="rect">
            <a:avLst/>
          </a:prstGeom>
        </p:spPr>
      </p:pic>
      <p:sp>
        <p:nvSpPr>
          <p:cNvPr id="8" name="Прямоугольник 7">
            <a:extLst>
              <a:ext uri="{FF2B5EF4-FFF2-40B4-BE49-F238E27FC236}">
                <a16:creationId xmlns:a16="http://schemas.microsoft.com/office/drawing/2014/main" id="{2C681F95-B025-2550-3C9D-18AD7EDC0D8F}"/>
              </a:ext>
            </a:extLst>
          </p:cNvPr>
          <p:cNvSpPr/>
          <p:nvPr/>
        </p:nvSpPr>
        <p:spPr>
          <a:xfrm>
            <a:off x="2047461" y="3972272"/>
            <a:ext cx="1003852" cy="44726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9" name="Прямоугольник 8">
            <a:extLst>
              <a:ext uri="{FF2B5EF4-FFF2-40B4-BE49-F238E27FC236}">
                <a16:creationId xmlns:a16="http://schemas.microsoft.com/office/drawing/2014/main" id="{ACCB6BCF-FEC2-13E7-7AA6-EEF272835C9D}"/>
              </a:ext>
            </a:extLst>
          </p:cNvPr>
          <p:cNvSpPr/>
          <p:nvPr/>
        </p:nvSpPr>
        <p:spPr>
          <a:xfrm>
            <a:off x="4426226" y="3972271"/>
            <a:ext cx="1249017" cy="44726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468630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01787-958B-70D8-B723-2219AA485043}"/>
            </a:ext>
          </a:extLst>
        </p:cNvPr>
        <p:cNvGrpSpPr/>
        <p:nvPr/>
      </p:nvGrpSpPr>
      <p:grpSpPr>
        <a:xfrm>
          <a:off x="0" y="0"/>
          <a:ext cx="0" cy="0"/>
          <a:chOff x="0" y="0"/>
          <a:chExt cx="0" cy="0"/>
        </a:xfrm>
      </p:grpSpPr>
      <p:sp>
        <p:nvSpPr>
          <p:cNvPr id="3" name="Заголовок 2">
            <a:extLst>
              <a:ext uri="{FF2B5EF4-FFF2-40B4-BE49-F238E27FC236}">
                <a16:creationId xmlns:a16="http://schemas.microsoft.com/office/drawing/2014/main" id="{DCBF815B-C4AE-41AA-59BF-DBB69EC33CBC}"/>
              </a:ext>
            </a:extLst>
          </p:cNvPr>
          <p:cNvSpPr>
            <a:spLocks noGrp="1"/>
          </p:cNvSpPr>
          <p:nvPr>
            <p:ph type="title"/>
          </p:nvPr>
        </p:nvSpPr>
        <p:spPr>
          <a:xfrm>
            <a:off x="359230" y="241119"/>
            <a:ext cx="6389914" cy="527284"/>
          </a:xfrm>
        </p:spPr>
        <p:txBody>
          <a:bodyPr>
            <a:noAutofit/>
          </a:bodyPr>
          <a:lstStyle/>
          <a:p>
            <a:r>
              <a:rPr lang="en-US" sz="2800" dirty="0"/>
              <a:t>Posts distribution by diff time format</a:t>
            </a:r>
            <a:endParaRPr lang="ru-RU" sz="2800" dirty="0"/>
          </a:p>
        </p:txBody>
      </p:sp>
      <p:sp>
        <p:nvSpPr>
          <p:cNvPr id="4" name="Текст 3">
            <a:extLst>
              <a:ext uri="{FF2B5EF4-FFF2-40B4-BE49-F238E27FC236}">
                <a16:creationId xmlns:a16="http://schemas.microsoft.com/office/drawing/2014/main" id="{9F45BDC8-1250-9315-5BDD-94A192E614C1}"/>
              </a:ext>
            </a:extLst>
          </p:cNvPr>
          <p:cNvSpPr>
            <a:spLocks noGrp="1"/>
          </p:cNvSpPr>
          <p:nvPr>
            <p:ph type="body" sz="quarter" idx="11"/>
          </p:nvPr>
        </p:nvSpPr>
        <p:spPr>
          <a:xfrm>
            <a:off x="5408579" y="1255776"/>
            <a:ext cx="3278221" cy="3446853"/>
          </a:xfrm>
        </p:spPr>
        <p:txBody>
          <a:bodyPr>
            <a:noAutofit/>
          </a:bodyPr>
          <a:lstStyle/>
          <a:p>
            <a:pPr>
              <a:lnSpc>
                <a:spcPct val="160000"/>
              </a:lnSpc>
            </a:pPr>
            <a:r>
              <a:rPr lang="en" sz="1600" b="1" dirty="0"/>
              <a:t>By Hour</a:t>
            </a:r>
            <a:r>
              <a:rPr lang="en" sz="1600" dirty="0"/>
              <a:t>: Peaks at 4-5 PM, lowest at night.</a:t>
            </a:r>
            <a:endParaRPr lang="ru-RU" sz="1600" dirty="0"/>
          </a:p>
          <a:p>
            <a:pPr>
              <a:lnSpc>
                <a:spcPct val="160000"/>
              </a:lnSpc>
            </a:pPr>
            <a:r>
              <a:rPr lang="en" sz="1600" b="1" dirty="0"/>
              <a:t>By Day</a:t>
            </a:r>
            <a:r>
              <a:rPr lang="en" sz="1600" dirty="0"/>
              <a:t>: Even, slight drop at month's end.</a:t>
            </a:r>
            <a:endParaRPr lang="ru-RU" sz="1600" dirty="0"/>
          </a:p>
          <a:p>
            <a:pPr>
              <a:lnSpc>
                <a:spcPct val="160000"/>
              </a:lnSpc>
            </a:pPr>
            <a:r>
              <a:rPr lang="en" sz="1600" b="1" dirty="0"/>
              <a:t>By Weekday</a:t>
            </a:r>
            <a:r>
              <a:rPr lang="en" sz="1600" dirty="0"/>
              <a:t>: Highest on weekends, lowest on </a:t>
            </a:r>
            <a:r>
              <a:rPr lang="en-US" sz="1600" dirty="0"/>
              <a:t>Wednesday</a:t>
            </a:r>
            <a:r>
              <a:rPr lang="en" sz="1600" dirty="0"/>
              <a:t>.</a:t>
            </a:r>
            <a:endParaRPr lang="ru-RU" sz="1600" dirty="0"/>
          </a:p>
          <a:p>
            <a:pPr>
              <a:lnSpc>
                <a:spcPct val="160000"/>
              </a:lnSpc>
            </a:pPr>
            <a:r>
              <a:rPr lang="en" sz="1600" b="1" dirty="0"/>
              <a:t>By Month</a:t>
            </a:r>
            <a:r>
              <a:rPr lang="en" sz="1600" dirty="0"/>
              <a:t>: Peak in January, stabilizes from March.</a:t>
            </a:r>
            <a:endParaRPr lang="en-US" sz="1600" dirty="0"/>
          </a:p>
        </p:txBody>
      </p:sp>
      <p:sp>
        <p:nvSpPr>
          <p:cNvPr id="2" name="TextBox 1">
            <a:extLst>
              <a:ext uri="{FF2B5EF4-FFF2-40B4-BE49-F238E27FC236}">
                <a16:creationId xmlns:a16="http://schemas.microsoft.com/office/drawing/2014/main" id="{5ABFE905-ECBC-A82A-5E79-9F356C6DFA9A}"/>
              </a:ext>
            </a:extLst>
          </p:cNvPr>
          <p:cNvSpPr txBox="1"/>
          <p:nvPr/>
        </p:nvSpPr>
        <p:spPr>
          <a:xfrm>
            <a:off x="8693743" y="4837065"/>
            <a:ext cx="416499" cy="305949"/>
          </a:xfrm>
          <a:prstGeom prst="rect">
            <a:avLst/>
          </a:prstGeom>
        </p:spPr>
        <p:txBody>
          <a:bodyPr vert="horz" lIns="91440" tIns="45720" rIns="91440" bIns="45720" rtlCol="0">
            <a:noAutofit/>
          </a:bodyPr>
          <a:lstStyle>
            <a:lvl1pPr indent="0">
              <a:lnSpc>
                <a:spcPct val="160000"/>
              </a:lnSpc>
              <a:spcBef>
                <a:spcPct val="20000"/>
              </a:spcBef>
              <a:buSzPct val="100000"/>
              <a:buFont typeface="Arial" panose="020B0604020202020204" pitchFamily="34" charset="0"/>
              <a:buNone/>
              <a:defRPr sz="1400" baseline="0">
                <a:latin typeface="Golos Text" panose="020B0503020202020204" pitchFamily="34" charset="-52"/>
                <a:cs typeface="Golos Text" panose="020B0503020202020204" pitchFamily="34" charset="-52"/>
              </a:defRPr>
            </a:lvl1pPr>
            <a:lvl2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2pPr>
            <a:lvl3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3pPr>
            <a:lvl4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4pPr>
            <a:lvl5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lnSpc>
                <a:spcPct val="100000"/>
              </a:lnSpc>
            </a:pPr>
            <a:r>
              <a:rPr lang="en-US" dirty="0"/>
              <a:t>6</a:t>
            </a:r>
            <a:endParaRPr lang="ru-RU" dirty="0"/>
          </a:p>
        </p:txBody>
      </p:sp>
      <p:sp>
        <p:nvSpPr>
          <p:cNvPr id="6" name="Рисунок 5">
            <a:extLst>
              <a:ext uri="{FF2B5EF4-FFF2-40B4-BE49-F238E27FC236}">
                <a16:creationId xmlns:a16="http://schemas.microsoft.com/office/drawing/2014/main" id="{8DCB6DB3-8AD9-DAB9-429A-D549669C46E5}"/>
              </a:ext>
            </a:extLst>
          </p:cNvPr>
          <p:cNvSpPr>
            <a:spLocks noGrp="1"/>
          </p:cNvSpPr>
          <p:nvPr>
            <p:ph type="pic" sz="quarter" idx="10"/>
          </p:nvPr>
        </p:nvSpPr>
        <p:spPr/>
        <p:txBody>
          <a:bodyPr/>
          <a:lstStyle/>
          <a:p>
            <a:endParaRPr lang="ru-RU"/>
          </a:p>
        </p:txBody>
      </p:sp>
      <p:pic>
        <p:nvPicPr>
          <p:cNvPr id="11" name="Рисунок 10">
            <a:extLst>
              <a:ext uri="{FF2B5EF4-FFF2-40B4-BE49-F238E27FC236}">
                <a16:creationId xmlns:a16="http://schemas.microsoft.com/office/drawing/2014/main" id="{7DC74CAC-F513-6FBA-287B-2F2D42D0A789}"/>
              </a:ext>
            </a:extLst>
          </p:cNvPr>
          <p:cNvPicPr>
            <a:picLocks noChangeAspect="1"/>
          </p:cNvPicPr>
          <p:nvPr/>
        </p:nvPicPr>
        <p:blipFill>
          <a:blip r:embed="rId3"/>
          <a:stretch>
            <a:fillRect/>
          </a:stretch>
        </p:blipFill>
        <p:spPr>
          <a:xfrm>
            <a:off x="72244" y="833719"/>
            <a:ext cx="5159382" cy="4126119"/>
          </a:xfrm>
          <a:prstGeom prst="rect">
            <a:avLst/>
          </a:prstGeom>
        </p:spPr>
      </p:pic>
    </p:spTree>
    <p:extLst>
      <p:ext uri="{BB962C8B-B14F-4D97-AF65-F5344CB8AC3E}">
        <p14:creationId xmlns:p14="http://schemas.microsoft.com/office/powerpoint/2010/main" val="2985778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Autofit/>
          </a:bodyPr>
          <a:lstStyle/>
          <a:p>
            <a:r>
              <a:rPr lang="en-US" sz="2800" dirty="0"/>
              <a:t>Adding statistics to points</a:t>
            </a:r>
            <a:endParaRPr lang="ru-RU" sz="2800" dirty="0"/>
          </a:p>
        </p:txBody>
      </p:sp>
      <p:sp>
        <p:nvSpPr>
          <p:cNvPr id="3" name="Объект 2">
            <a:extLst>
              <a:ext uri="{FF2B5EF4-FFF2-40B4-BE49-F238E27FC236}">
                <a16:creationId xmlns:a16="http://schemas.microsoft.com/office/drawing/2014/main" id="{7BFEF9A1-78B4-FD4E-6902-56D70310F47D}"/>
              </a:ext>
            </a:extLst>
          </p:cNvPr>
          <p:cNvSpPr>
            <a:spLocks noGrp="1"/>
          </p:cNvSpPr>
          <p:nvPr>
            <p:ph sz="half" idx="1"/>
          </p:nvPr>
        </p:nvSpPr>
        <p:spPr>
          <a:xfrm>
            <a:off x="457201" y="1113971"/>
            <a:ext cx="5453406" cy="3447143"/>
          </a:xfrm>
        </p:spPr>
        <p:txBody>
          <a:bodyPr>
            <a:normAutofit fontScale="92500"/>
          </a:bodyPr>
          <a:lstStyle/>
          <a:p>
            <a:pPr marL="0" indent="0" algn="l">
              <a:buNone/>
            </a:pPr>
            <a:r>
              <a:rPr lang="en-US" sz="1600" dirty="0">
                <a:latin typeface="Golos Text" panose="020B0503020202020204"/>
              </a:rPr>
              <a:t>For purpose to help model distinguish time correctly (that 30/31 day close to the end of month </a:t>
            </a:r>
            <a:r>
              <a:rPr lang="en-US" sz="1600" dirty="0" err="1">
                <a:latin typeface="Golos Text" panose="020B0503020202020204"/>
              </a:rPr>
              <a:t>e.t.c</a:t>
            </a:r>
            <a:r>
              <a:rPr lang="en-US" sz="1600" dirty="0">
                <a:latin typeface="Golos Text" panose="020B0503020202020204"/>
              </a:rPr>
              <a:t>.) we change hour/day/day of week/month to the cos sin functions for each time format.</a:t>
            </a:r>
          </a:p>
          <a:p>
            <a:pPr marL="0" indent="0" algn="l">
              <a:buNone/>
            </a:pPr>
            <a:endParaRPr lang="ru-RU" sz="1600" dirty="0">
              <a:latin typeface="Golos Text" panose="020B0503020202020204"/>
            </a:endParaRPr>
          </a:p>
          <a:p>
            <a:pPr marL="0" indent="0" algn="l">
              <a:buNone/>
            </a:pPr>
            <a:r>
              <a:rPr lang="en-US" sz="1600" dirty="0">
                <a:latin typeface="Golos Text" panose="020B0503020202020204"/>
              </a:rPr>
              <a:t>As each point (cube) can have different distribution, we add next statistics for them:</a:t>
            </a:r>
            <a:endParaRPr lang="ru-RU" sz="1600" dirty="0">
              <a:latin typeface="Golos Text" panose="020B0503020202020204"/>
            </a:endParaRPr>
          </a:p>
          <a:p>
            <a:pPr marL="285750" indent="-285750">
              <a:lnSpc>
                <a:spcPts val="1350"/>
              </a:lnSpc>
              <a:buFont typeface="Arial" panose="020B0604020202020204" pitchFamily="34" charset="0"/>
              <a:buChar char="•"/>
            </a:pPr>
            <a:r>
              <a:rPr lang="en" sz="1600" dirty="0"/>
              <a:t>Mean</a:t>
            </a:r>
            <a:endParaRPr lang="ru-RU" sz="1600" dirty="0"/>
          </a:p>
          <a:p>
            <a:pPr marL="285750" indent="-285750">
              <a:lnSpc>
                <a:spcPts val="1350"/>
              </a:lnSpc>
              <a:buFont typeface="Arial" panose="020B0604020202020204" pitchFamily="34" charset="0"/>
              <a:buChar char="•"/>
            </a:pPr>
            <a:r>
              <a:rPr lang="en" sz="1600" dirty="0" err="1"/>
              <a:t>Standart</a:t>
            </a:r>
            <a:r>
              <a:rPr lang="en" sz="1600" dirty="0"/>
              <a:t> Deviation (std)</a:t>
            </a:r>
            <a:endParaRPr lang="ru-RU" sz="1600" dirty="0"/>
          </a:p>
          <a:p>
            <a:pPr marL="285750" indent="-285750">
              <a:lnSpc>
                <a:spcPts val="1350"/>
              </a:lnSpc>
              <a:buFont typeface="Arial" panose="020B0604020202020204" pitchFamily="34" charset="0"/>
              <a:buChar char="•"/>
            </a:pPr>
            <a:r>
              <a:rPr lang="en" sz="1600" dirty="0" err="1"/>
              <a:t>mean_hour_sin</a:t>
            </a:r>
            <a:endParaRPr lang="en" sz="1600" dirty="0"/>
          </a:p>
          <a:p>
            <a:pPr marL="285750" indent="-285750">
              <a:lnSpc>
                <a:spcPts val="1350"/>
              </a:lnSpc>
              <a:buFont typeface="Arial" panose="020B0604020202020204" pitchFamily="34" charset="0"/>
              <a:buChar char="•"/>
            </a:pPr>
            <a:r>
              <a:rPr lang="en" sz="1600" dirty="0" err="1"/>
              <a:t>mean_hour_cos</a:t>
            </a:r>
            <a:endParaRPr lang="en" sz="1600" dirty="0"/>
          </a:p>
          <a:p>
            <a:pPr marL="285750" indent="-285750">
              <a:lnSpc>
                <a:spcPts val="1350"/>
              </a:lnSpc>
              <a:buFont typeface="Arial" panose="020B0604020202020204" pitchFamily="34" charset="0"/>
              <a:buChar char="•"/>
            </a:pPr>
            <a:r>
              <a:rPr lang="en" sz="1600" dirty="0" err="1"/>
              <a:t>mean_weekday_sin</a:t>
            </a:r>
            <a:endParaRPr lang="en" sz="1600" dirty="0"/>
          </a:p>
          <a:p>
            <a:pPr marL="285750" indent="-285750">
              <a:lnSpc>
                <a:spcPts val="1350"/>
              </a:lnSpc>
              <a:buFont typeface="Arial" panose="020B0604020202020204" pitchFamily="34" charset="0"/>
              <a:buChar char="•"/>
            </a:pPr>
            <a:r>
              <a:rPr lang="en" sz="1600" dirty="0" err="1"/>
              <a:t>mean_weekday_cos</a:t>
            </a:r>
            <a:endParaRPr lang="en" sz="1600" dirty="0"/>
          </a:p>
          <a:p>
            <a:pPr marL="285750" indent="-285750">
              <a:lnSpc>
                <a:spcPts val="1350"/>
              </a:lnSpc>
              <a:buFont typeface="Arial" panose="020B0604020202020204" pitchFamily="34" charset="0"/>
              <a:buChar char="•"/>
            </a:pPr>
            <a:r>
              <a:rPr lang="en" sz="1600" dirty="0" err="1"/>
              <a:t>mean_month_sin</a:t>
            </a:r>
            <a:endParaRPr lang="en" sz="1600" dirty="0"/>
          </a:p>
          <a:p>
            <a:pPr marL="285750" indent="-285750">
              <a:lnSpc>
                <a:spcPts val="1350"/>
              </a:lnSpc>
              <a:buFont typeface="Arial" panose="020B0604020202020204" pitchFamily="34" charset="0"/>
              <a:buChar char="•"/>
            </a:pPr>
            <a:r>
              <a:rPr lang="en" sz="1600" dirty="0" err="1"/>
              <a:t>mean_month_cos</a:t>
            </a:r>
            <a:endParaRPr lang="ru-RU" sz="1600" b="0" i="0" dirty="0">
              <a:effectLst/>
              <a:latin typeface="Golos Text" panose="020B0503020202020204"/>
            </a:endParaRPr>
          </a:p>
        </p:txBody>
      </p:sp>
      <p:sp>
        <p:nvSpPr>
          <p:cNvPr id="8" name="TextBox 7">
            <a:extLst>
              <a:ext uri="{FF2B5EF4-FFF2-40B4-BE49-F238E27FC236}">
                <a16:creationId xmlns:a16="http://schemas.microsoft.com/office/drawing/2014/main" id="{AFA5F0AC-E683-B3F6-0088-303487435552}"/>
              </a:ext>
            </a:extLst>
          </p:cNvPr>
          <p:cNvSpPr txBox="1"/>
          <p:nvPr/>
        </p:nvSpPr>
        <p:spPr>
          <a:xfrm>
            <a:off x="8693743" y="4837065"/>
            <a:ext cx="416499" cy="305949"/>
          </a:xfrm>
          <a:prstGeom prst="rect">
            <a:avLst/>
          </a:prstGeom>
        </p:spPr>
        <p:txBody>
          <a:bodyPr vert="horz" lIns="91440" tIns="45720" rIns="91440" bIns="45720" rtlCol="0">
            <a:noAutofit/>
          </a:bodyPr>
          <a:lstStyle>
            <a:lvl1pPr indent="0">
              <a:lnSpc>
                <a:spcPct val="160000"/>
              </a:lnSpc>
              <a:spcBef>
                <a:spcPct val="20000"/>
              </a:spcBef>
              <a:buSzPct val="100000"/>
              <a:buFont typeface="Arial" panose="020B0604020202020204" pitchFamily="34" charset="0"/>
              <a:buNone/>
              <a:defRPr sz="1400" baseline="0">
                <a:latin typeface="Golos Text" panose="020B0503020202020204" pitchFamily="34" charset="-52"/>
                <a:cs typeface="Golos Text" panose="020B0503020202020204" pitchFamily="34" charset="-52"/>
              </a:defRPr>
            </a:lvl1pPr>
            <a:lvl2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2pPr>
            <a:lvl3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3pPr>
            <a:lvl4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4pPr>
            <a:lvl5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lnSpc>
                <a:spcPct val="100000"/>
              </a:lnSpc>
            </a:pPr>
            <a:r>
              <a:rPr lang="en-US" dirty="0"/>
              <a:t>7</a:t>
            </a:r>
            <a:endParaRPr lang="ru-RU" dirty="0"/>
          </a:p>
        </p:txBody>
      </p:sp>
      <p:pic>
        <p:nvPicPr>
          <p:cNvPr id="5" name="Рисунок 4">
            <a:extLst>
              <a:ext uri="{FF2B5EF4-FFF2-40B4-BE49-F238E27FC236}">
                <a16:creationId xmlns:a16="http://schemas.microsoft.com/office/drawing/2014/main" id="{DF37AD41-62D7-0C65-A59B-2D7B38BCDE02}"/>
              </a:ext>
            </a:extLst>
          </p:cNvPr>
          <p:cNvPicPr>
            <a:picLocks noChangeAspect="1"/>
          </p:cNvPicPr>
          <p:nvPr/>
        </p:nvPicPr>
        <p:blipFill>
          <a:blip r:embed="rId3"/>
          <a:stretch>
            <a:fillRect/>
          </a:stretch>
        </p:blipFill>
        <p:spPr>
          <a:xfrm>
            <a:off x="5910607" y="1019704"/>
            <a:ext cx="2729248" cy="2091142"/>
          </a:xfrm>
          <a:prstGeom prst="rect">
            <a:avLst/>
          </a:prstGeom>
        </p:spPr>
      </p:pic>
      <p:pic>
        <p:nvPicPr>
          <p:cNvPr id="7" name="Рисунок 6">
            <a:extLst>
              <a:ext uri="{FF2B5EF4-FFF2-40B4-BE49-F238E27FC236}">
                <a16:creationId xmlns:a16="http://schemas.microsoft.com/office/drawing/2014/main" id="{6F684D1C-878A-2CE9-28C6-56033D787455}"/>
              </a:ext>
            </a:extLst>
          </p:cNvPr>
          <p:cNvPicPr>
            <a:picLocks noChangeAspect="1"/>
          </p:cNvPicPr>
          <p:nvPr/>
        </p:nvPicPr>
        <p:blipFill>
          <a:blip r:embed="rId4"/>
          <a:stretch>
            <a:fillRect/>
          </a:stretch>
        </p:blipFill>
        <p:spPr>
          <a:xfrm>
            <a:off x="3233394" y="2635119"/>
            <a:ext cx="2729248" cy="2091142"/>
          </a:xfrm>
          <a:prstGeom prst="rect">
            <a:avLst/>
          </a:prstGeom>
        </p:spPr>
      </p:pic>
    </p:spTree>
    <p:extLst>
      <p:ext uri="{BB962C8B-B14F-4D97-AF65-F5344CB8AC3E}">
        <p14:creationId xmlns:p14="http://schemas.microsoft.com/office/powerpoint/2010/main" val="637062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9B56B-3AAD-AAC6-57F8-57A438CE45AA}"/>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67455E-DA00-F408-62FD-69A339A38642}"/>
              </a:ext>
            </a:extLst>
          </p:cNvPr>
          <p:cNvSpPr>
            <a:spLocks noGrp="1"/>
          </p:cNvSpPr>
          <p:nvPr>
            <p:ph type="title"/>
          </p:nvPr>
        </p:nvSpPr>
        <p:spPr/>
        <p:txBody>
          <a:bodyPr>
            <a:noAutofit/>
          </a:bodyPr>
          <a:lstStyle/>
          <a:p>
            <a:r>
              <a:rPr lang="en-US" sz="2800" dirty="0" err="1"/>
              <a:t>Clusterization</a:t>
            </a:r>
            <a:endParaRPr lang="ru-RU" sz="2800" dirty="0"/>
          </a:p>
        </p:txBody>
      </p:sp>
      <p:sp>
        <p:nvSpPr>
          <p:cNvPr id="8" name="TextBox 7">
            <a:extLst>
              <a:ext uri="{FF2B5EF4-FFF2-40B4-BE49-F238E27FC236}">
                <a16:creationId xmlns:a16="http://schemas.microsoft.com/office/drawing/2014/main" id="{9C9799B5-DAA0-63C9-C2E2-11ED02F2A54E}"/>
              </a:ext>
            </a:extLst>
          </p:cNvPr>
          <p:cNvSpPr txBox="1"/>
          <p:nvPr/>
        </p:nvSpPr>
        <p:spPr>
          <a:xfrm>
            <a:off x="8693743" y="4837065"/>
            <a:ext cx="416499" cy="305949"/>
          </a:xfrm>
          <a:prstGeom prst="rect">
            <a:avLst/>
          </a:prstGeom>
        </p:spPr>
        <p:txBody>
          <a:bodyPr vert="horz" lIns="91440" tIns="45720" rIns="91440" bIns="45720" rtlCol="0">
            <a:noAutofit/>
          </a:bodyPr>
          <a:lstStyle>
            <a:lvl1pPr indent="0">
              <a:lnSpc>
                <a:spcPct val="160000"/>
              </a:lnSpc>
              <a:spcBef>
                <a:spcPct val="20000"/>
              </a:spcBef>
              <a:buSzPct val="100000"/>
              <a:buFont typeface="Arial" panose="020B0604020202020204" pitchFamily="34" charset="0"/>
              <a:buNone/>
              <a:defRPr sz="1400" baseline="0">
                <a:latin typeface="Golos Text" panose="020B0503020202020204" pitchFamily="34" charset="-52"/>
                <a:cs typeface="Golos Text" panose="020B0503020202020204" pitchFamily="34" charset="-52"/>
              </a:defRPr>
            </a:lvl1pPr>
            <a:lvl2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2pPr>
            <a:lvl3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3pPr>
            <a:lvl4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4pPr>
            <a:lvl5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lnSpc>
                <a:spcPct val="100000"/>
              </a:lnSpc>
            </a:pPr>
            <a:r>
              <a:rPr lang="en-US" dirty="0"/>
              <a:t>8</a:t>
            </a:r>
            <a:endParaRPr lang="ru-RU" dirty="0"/>
          </a:p>
        </p:txBody>
      </p:sp>
      <p:pic>
        <p:nvPicPr>
          <p:cNvPr id="5" name="Рисунок 4">
            <a:extLst>
              <a:ext uri="{FF2B5EF4-FFF2-40B4-BE49-F238E27FC236}">
                <a16:creationId xmlns:a16="http://schemas.microsoft.com/office/drawing/2014/main" id="{635FC77A-105A-6AEF-5017-9CDC43AA3985}"/>
              </a:ext>
            </a:extLst>
          </p:cNvPr>
          <p:cNvPicPr>
            <a:picLocks noChangeAspect="1"/>
          </p:cNvPicPr>
          <p:nvPr/>
        </p:nvPicPr>
        <p:blipFill>
          <a:blip r:embed="rId3"/>
          <a:stretch>
            <a:fillRect/>
          </a:stretch>
        </p:blipFill>
        <p:spPr>
          <a:xfrm>
            <a:off x="457200" y="1052575"/>
            <a:ext cx="7540752" cy="3702373"/>
          </a:xfrm>
          <a:prstGeom prst="rect">
            <a:avLst/>
          </a:prstGeom>
        </p:spPr>
      </p:pic>
    </p:spTree>
    <p:extLst>
      <p:ext uri="{BB962C8B-B14F-4D97-AF65-F5344CB8AC3E}">
        <p14:creationId xmlns:p14="http://schemas.microsoft.com/office/powerpoint/2010/main" val="3897344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B532D-DA55-E70E-8EE1-150A973AD70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6550B2-6C1A-EB4E-36E3-9D5F4D595D07}"/>
              </a:ext>
            </a:extLst>
          </p:cNvPr>
          <p:cNvSpPr>
            <a:spLocks noGrp="1"/>
          </p:cNvSpPr>
          <p:nvPr>
            <p:ph type="title"/>
          </p:nvPr>
        </p:nvSpPr>
        <p:spPr/>
        <p:txBody>
          <a:bodyPr>
            <a:noAutofit/>
          </a:bodyPr>
          <a:lstStyle/>
          <a:p>
            <a:r>
              <a:rPr lang="en-US" sz="2800" dirty="0" err="1"/>
              <a:t>Clusterization</a:t>
            </a:r>
            <a:endParaRPr lang="ru-RU" sz="2800" dirty="0"/>
          </a:p>
        </p:txBody>
      </p:sp>
      <p:sp>
        <p:nvSpPr>
          <p:cNvPr id="8" name="TextBox 7">
            <a:extLst>
              <a:ext uri="{FF2B5EF4-FFF2-40B4-BE49-F238E27FC236}">
                <a16:creationId xmlns:a16="http://schemas.microsoft.com/office/drawing/2014/main" id="{77C42F8D-6BD7-3D6D-59D6-31A47CE803F1}"/>
              </a:ext>
            </a:extLst>
          </p:cNvPr>
          <p:cNvSpPr txBox="1"/>
          <p:nvPr/>
        </p:nvSpPr>
        <p:spPr>
          <a:xfrm>
            <a:off x="8693743" y="4837065"/>
            <a:ext cx="416499" cy="305949"/>
          </a:xfrm>
          <a:prstGeom prst="rect">
            <a:avLst/>
          </a:prstGeom>
        </p:spPr>
        <p:txBody>
          <a:bodyPr vert="horz" lIns="91440" tIns="45720" rIns="91440" bIns="45720" rtlCol="0">
            <a:noAutofit/>
          </a:bodyPr>
          <a:lstStyle>
            <a:lvl1pPr indent="0">
              <a:lnSpc>
                <a:spcPct val="160000"/>
              </a:lnSpc>
              <a:spcBef>
                <a:spcPct val="20000"/>
              </a:spcBef>
              <a:buSzPct val="100000"/>
              <a:buFont typeface="Arial" panose="020B0604020202020204" pitchFamily="34" charset="0"/>
              <a:buNone/>
              <a:defRPr sz="1400" baseline="0">
                <a:latin typeface="Golos Text" panose="020B0503020202020204" pitchFamily="34" charset="-52"/>
                <a:cs typeface="Golos Text" panose="020B0503020202020204" pitchFamily="34" charset="-52"/>
              </a:defRPr>
            </a:lvl1pPr>
            <a:lvl2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2pPr>
            <a:lvl3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3pPr>
            <a:lvl4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4pPr>
            <a:lvl5pPr indent="0">
              <a:spcBef>
                <a:spcPct val="20000"/>
              </a:spcBef>
              <a:buFont typeface="Arial" panose="020B0604020202020204" pitchFamily="34" charset="0"/>
              <a:buNone/>
              <a:defRPr sz="1400" baseline="0">
                <a:latin typeface="Golos Text" panose="020B0503020202020204" pitchFamily="34" charset="-52"/>
                <a:cs typeface="Golos Text" panose="020B0503020202020204" pitchFamily="34" charset="-52"/>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lnSpc>
                <a:spcPct val="100000"/>
              </a:lnSpc>
            </a:pPr>
            <a:r>
              <a:rPr lang="en-US" dirty="0"/>
              <a:t>9</a:t>
            </a:r>
            <a:endParaRPr lang="ru-RU" dirty="0"/>
          </a:p>
        </p:txBody>
      </p:sp>
      <p:pic>
        <p:nvPicPr>
          <p:cNvPr id="5" name="Рисунок 4">
            <a:extLst>
              <a:ext uri="{FF2B5EF4-FFF2-40B4-BE49-F238E27FC236}">
                <a16:creationId xmlns:a16="http://schemas.microsoft.com/office/drawing/2014/main" id="{45A0A3D9-BC15-E6AB-A127-42D521D7A8A0}"/>
              </a:ext>
            </a:extLst>
          </p:cNvPr>
          <p:cNvPicPr>
            <a:picLocks noChangeAspect="1"/>
          </p:cNvPicPr>
          <p:nvPr/>
        </p:nvPicPr>
        <p:blipFill>
          <a:blip r:embed="rId3"/>
          <a:stretch>
            <a:fillRect/>
          </a:stretch>
        </p:blipFill>
        <p:spPr>
          <a:xfrm>
            <a:off x="457200" y="1052575"/>
            <a:ext cx="7540752" cy="3702373"/>
          </a:xfrm>
          <a:prstGeom prst="rect">
            <a:avLst/>
          </a:prstGeom>
        </p:spPr>
      </p:pic>
      <p:sp>
        <p:nvSpPr>
          <p:cNvPr id="3" name="Овал 2">
            <a:extLst>
              <a:ext uri="{FF2B5EF4-FFF2-40B4-BE49-F238E27FC236}">
                <a16:creationId xmlns:a16="http://schemas.microsoft.com/office/drawing/2014/main" id="{66737D7E-0A8C-C498-2B9E-7749833F221D}"/>
              </a:ext>
            </a:extLst>
          </p:cNvPr>
          <p:cNvSpPr/>
          <p:nvPr/>
        </p:nvSpPr>
        <p:spPr>
          <a:xfrm>
            <a:off x="2407036" y="3499104"/>
            <a:ext cx="182880" cy="18288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6" name="Овал 5">
            <a:extLst>
              <a:ext uri="{FF2B5EF4-FFF2-40B4-BE49-F238E27FC236}">
                <a16:creationId xmlns:a16="http://schemas.microsoft.com/office/drawing/2014/main" id="{9EE20BA6-064C-3B1D-2699-FA89E6D75800}"/>
              </a:ext>
            </a:extLst>
          </p:cNvPr>
          <p:cNvSpPr/>
          <p:nvPr/>
        </p:nvSpPr>
        <p:spPr>
          <a:xfrm>
            <a:off x="6112348" y="3037250"/>
            <a:ext cx="182880" cy="18288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518922948"/>
      </p:ext>
    </p:extLst>
  </p:cSld>
  <p:clrMapOvr>
    <a:masterClrMapping/>
  </p:clrMapOvr>
</p:sld>
</file>

<file path=ppt/theme/theme1.xml><?xml version="1.0" encoding="utf-8"?>
<a:theme xmlns:a="http://schemas.openxmlformats.org/drawingml/2006/main" name="Тема1">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Тема1" id="{4DAE9245-FD5C-48A3-9F61-0C8FFBFAE07A}" vid="{20E0B42B-372D-46F0-B56F-89DFAD950D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26443</TotalTime>
  <Words>2597</Words>
  <Application>Microsoft Macintosh PowerPoint</Application>
  <PresentationFormat>Экран (16:9)</PresentationFormat>
  <Paragraphs>257</Paragraphs>
  <Slides>20</Slides>
  <Notes>20</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20</vt:i4>
      </vt:variant>
    </vt:vector>
  </HeadingPairs>
  <TitlesOfParts>
    <vt:vector size="30" baseType="lpstr">
      <vt:lpstr>-webkit-standard</vt:lpstr>
      <vt:lpstr>ALS Gorizont Bold Expanded</vt:lpstr>
      <vt:lpstr>Arial</vt:lpstr>
      <vt:lpstr>Calibri</vt:lpstr>
      <vt:lpstr>Cambria Math</vt:lpstr>
      <vt:lpstr>Golos Text</vt:lpstr>
      <vt:lpstr>Golos Text DemiBold</vt:lpstr>
      <vt:lpstr>Lato</vt:lpstr>
      <vt:lpstr>Times New Roman</vt:lpstr>
      <vt:lpstr>Тема1</vt:lpstr>
      <vt:lpstr> Forecasting Social Media Activity by Location </vt:lpstr>
      <vt:lpstr>Context of the task</vt:lpstr>
      <vt:lpstr>Meta-data</vt:lpstr>
      <vt:lpstr>Useful information about data</vt:lpstr>
      <vt:lpstr>Example of point data</vt:lpstr>
      <vt:lpstr>Posts distribution by diff time format</vt:lpstr>
      <vt:lpstr>Adding statistics to points</vt:lpstr>
      <vt:lpstr>Clusterization</vt:lpstr>
      <vt:lpstr>Clusterization</vt:lpstr>
      <vt:lpstr>Correlation matrix</vt:lpstr>
      <vt:lpstr>Chosen Models</vt:lpstr>
      <vt:lpstr>Error function</vt:lpstr>
      <vt:lpstr>Model Comparison</vt:lpstr>
      <vt:lpstr>Models prediction</vt:lpstr>
      <vt:lpstr>Models prediction</vt:lpstr>
      <vt:lpstr>Models prediction</vt:lpstr>
      <vt:lpstr>Презентация PowerPoint</vt:lpstr>
      <vt:lpstr>Презентация PowerPoint</vt:lpstr>
      <vt:lpstr>Презентация PowerPoint</vt:lpstr>
      <vt:lpstr> Forecasting Social Media Activity by Location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c:creator>
  <cp:lastModifiedBy>Роман Высоцкий</cp:lastModifiedBy>
  <cp:revision>245</cp:revision>
  <dcterms:created xsi:type="dcterms:W3CDTF">2014-06-27T12:30:22Z</dcterms:created>
  <dcterms:modified xsi:type="dcterms:W3CDTF">2024-12-11T14:56:23Z</dcterms:modified>
</cp:coreProperties>
</file>